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72"/>
  </p:notesMasterIdLst>
  <p:sldIdLst>
    <p:sldId id="256" r:id="rId2"/>
    <p:sldId id="267" r:id="rId3"/>
    <p:sldId id="268" r:id="rId4"/>
    <p:sldId id="269" r:id="rId5"/>
    <p:sldId id="257" r:id="rId6"/>
    <p:sldId id="285" r:id="rId7"/>
    <p:sldId id="258" r:id="rId8"/>
    <p:sldId id="259" r:id="rId9"/>
    <p:sldId id="265" r:id="rId10"/>
    <p:sldId id="260" r:id="rId11"/>
    <p:sldId id="261" r:id="rId12"/>
    <p:sldId id="264" r:id="rId13"/>
    <p:sldId id="283" r:id="rId14"/>
    <p:sldId id="262" r:id="rId15"/>
    <p:sldId id="270" r:id="rId16"/>
    <p:sldId id="272" r:id="rId17"/>
    <p:sldId id="273" r:id="rId18"/>
    <p:sldId id="274" r:id="rId19"/>
    <p:sldId id="276" r:id="rId20"/>
    <p:sldId id="315" r:id="rId21"/>
    <p:sldId id="321" r:id="rId22"/>
    <p:sldId id="316" r:id="rId23"/>
    <p:sldId id="317" r:id="rId24"/>
    <p:sldId id="318" r:id="rId25"/>
    <p:sldId id="319" r:id="rId26"/>
    <p:sldId id="320" r:id="rId27"/>
    <p:sldId id="286" r:id="rId28"/>
    <p:sldId id="287" r:id="rId29"/>
    <p:sldId id="288" r:id="rId30"/>
    <p:sldId id="289" r:id="rId31"/>
    <p:sldId id="322" r:id="rId32"/>
    <p:sldId id="323" r:id="rId33"/>
    <p:sldId id="311" r:id="rId34"/>
    <p:sldId id="290" r:id="rId35"/>
    <p:sldId id="291" r:id="rId36"/>
    <p:sldId id="313" r:id="rId37"/>
    <p:sldId id="314" r:id="rId38"/>
    <p:sldId id="324" r:id="rId39"/>
    <p:sldId id="325" r:id="rId40"/>
    <p:sldId id="312" r:id="rId41"/>
    <p:sldId id="292" r:id="rId42"/>
    <p:sldId id="293" r:id="rId43"/>
    <p:sldId id="294" r:id="rId44"/>
    <p:sldId id="295" r:id="rId45"/>
    <p:sldId id="326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27" r:id="rId55"/>
    <p:sldId id="304" r:id="rId56"/>
    <p:sldId id="305" r:id="rId57"/>
    <p:sldId id="306" r:id="rId58"/>
    <p:sldId id="307" r:id="rId59"/>
    <p:sldId id="308" r:id="rId60"/>
    <p:sldId id="309" r:id="rId61"/>
    <p:sldId id="271" r:id="rId62"/>
    <p:sldId id="266" r:id="rId63"/>
    <p:sldId id="278" r:id="rId64"/>
    <p:sldId id="277" r:id="rId65"/>
    <p:sldId id="279" r:id="rId66"/>
    <p:sldId id="280" r:id="rId67"/>
    <p:sldId id="281" r:id="rId68"/>
    <p:sldId id="282" r:id="rId69"/>
    <p:sldId id="284" r:id="rId70"/>
    <p:sldId id="310" r:id="rId71"/>
  </p:sldIdLst>
  <p:sldSz cx="12192000" cy="6858000"/>
  <p:notesSz cx="6858000" cy="9144000"/>
  <p:custDataLst>
    <p:tags r:id="rId7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5D71F"/>
    <a:srgbClr val="FFFF00"/>
    <a:srgbClr val="91C6F7"/>
    <a:srgbClr val="919E62"/>
    <a:srgbClr val="FF9933"/>
    <a:srgbClr val="FFFF66"/>
    <a:srgbClr val="99FFCC"/>
    <a:srgbClr val="F4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3" autoAdjust="0"/>
    <p:restoredTop sz="88972" autoAdjust="0"/>
  </p:normalViewPr>
  <p:slideViewPr>
    <p:cSldViewPr>
      <p:cViewPr varScale="1">
        <p:scale>
          <a:sx n="50" d="100"/>
          <a:sy n="50" d="100"/>
        </p:scale>
        <p:origin x="816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7" d="100"/>
          <a:sy n="57" d="100"/>
        </p:scale>
        <p:origin x="325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36535-D84F-4C41-A24B-552BB629B9B7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ru-RU" dirty="0"/>
              <a:t>можно</a:t>
            </a:r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91DF7-DA93-480F-AF5D-F503AC822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22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векторы на плоскости перпендикулярны нормали к этой плоскости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91DF7-DA93-480F-AF5D-F503AC8221ED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59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трассировке лучей нас интересуют не все точки плоскости, а только те, которые пересекает текущий луч. Это точка </a:t>
            </a:r>
            <a:r>
              <a:rPr lang="en-US" dirty="0"/>
              <a:t>(</a:t>
            </a:r>
            <a:r>
              <a:rPr lang="en-US" dirty="0" err="1"/>
              <a:t>x,y,z</a:t>
            </a:r>
            <a:r>
              <a:rPr lang="en-US" dirty="0"/>
              <a:t>)</a:t>
            </a:r>
            <a:r>
              <a:rPr lang="ru-RU" dirty="0"/>
              <a:t>, которая лежит как на луче, так и на плоскости. Выразим координаты точки </a:t>
            </a:r>
            <a:r>
              <a:rPr lang="en-US" dirty="0" err="1"/>
              <a:t>x,y,z</a:t>
            </a:r>
            <a:r>
              <a:rPr lang="ru-RU" dirty="0"/>
              <a:t>, через параметр </a:t>
            </a:r>
            <a:r>
              <a:rPr lang="en-US" dirty="0"/>
              <a:t>t</a:t>
            </a:r>
            <a:r>
              <a:rPr lang="ru-RU" dirty="0"/>
              <a:t> и подставим в уравнение плоскости. Получим уравнение одной переменной.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91DF7-DA93-480F-AF5D-F503AC8221E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19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ADDB1-867A-75A0-D6AB-1A0B75636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AC5EA7-E09E-FCF0-E16F-0A264E61F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57D68B-AEF5-14DE-9F73-45D2AE93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251E6D-6C08-4944-60AF-672549D7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DC4478-61E7-5B0C-65A1-802D857D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009739-39D0-4A54-B553-244DD27CCA3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5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DB267E-E578-945D-A312-7B9A23D9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FA930C-4392-4630-1C2B-F3BD8CE98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B5BB0B-770A-156A-2E14-DAFB0FEB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A0E38F-E753-39EB-922E-34F88463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839C2A-D3AD-E9CD-C59A-BA1E0BD5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2856BF-F7F6-4155-A090-B3E702740FE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0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29DEE21-B34F-A8D2-AEF7-12F993EC1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E6DDE4-E279-C27D-4A4D-B0CD0ACD7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A09AF1-C461-C618-B179-D65875220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2CAB6B-88F7-0527-7B4D-D3C1D278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788FDB-54F2-57AC-87C9-88970091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8198-DC06-4660-9838-40A6FF47E67B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63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F7587-AA02-42E1-8705-D9712EC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68BBDC-FAE9-FBAB-1383-2AF067EB2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5738EB-2A10-8C21-32C1-A4C8C83B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2FE92-4168-07B4-9844-3E9C3671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D325B8-4C5C-04FE-3051-FF9A6A98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3A9713-6D82-4E78-895F-6AD8F72333E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57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DAD43-6FF2-D7C7-8AC0-8A52CA8D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502FCB-47D6-7114-7EDE-601B632EE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CD63F6-28AD-3383-F992-644D70FE8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A828EF-7047-7CB7-3AA7-38EE9917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5A5740-2998-BF33-7BC4-0EFA2533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4993-1A94-4D30-9CEB-477D2DF7669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9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7CBE9-3992-FB37-AB81-B536356B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FF6937-F808-25E3-9F27-E9AFEDF16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F287E2-1286-BC78-F2DB-B7855741B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75DA50-B808-5682-7B98-52CFEBE9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E86884-4053-EF85-B1E1-AB5BAF0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422F9E-466B-C975-B38D-E9295DEE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8B26-ED72-4A54-B6EF-18A4814EF8F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86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EBB6F-7F77-F317-1996-9D665B8F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092020-CD0A-CB10-DDDB-33C333304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861F53-1749-CDC4-5A17-C92CF3DE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A89114-D548-0A33-F63C-692E04F1A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1A3357-618B-4C04-4E1D-647136971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7C309F-4D32-7FE0-8DB3-B6922ECF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655B26B-3337-D694-D4A9-3427150F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0287162-12FA-3ABD-5D6B-7F50BA37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C379E-3435-4734-8336-BC1CFF9B8B3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96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99A97-4CB3-477A-98B5-C1CF2C3E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9F0C936-DB90-0CAA-4760-FE6F9CEF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B3416-1B56-02AD-A7D7-9CCF145D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6254EE-202B-7816-AC8B-15706F87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6A1ABB-6F39-41BF-8AEE-6F5FE28116B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68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9064EE2-88C4-D08E-6107-A65D00088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7D32657-44D0-369B-478F-0796747E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1E2D36-29DB-C67E-901C-B67DED08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3550F9-6C76-47C8-8E1C-2242EC25520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9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50DF46-9954-94B0-B211-F02B3E24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930C7D-E7EB-F66C-F6B5-B26A7C6D2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19C0F7-E0A4-F05D-B520-4DC5D6AAD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D1C674-5145-C26E-ED66-E4304C29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65238-42D4-62A0-A747-30A21061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9DFBD2-F90D-F7CB-FF7D-E774E7EE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07499C-ABDA-436C-BD30-7A694B9B777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96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C7789-52FE-ECD4-C360-F4B83AFC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9BE273-98B9-B12B-2886-81C438C9E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4A00F6-F7AA-1FC3-C23B-CA2AA4C18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5B35C3-69DB-0967-CC12-FAE2C124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A16031-FE29-47AD-0AEC-3ECB5787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EBFF6-440A-DDFC-E2D7-C9C1A20F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BD3D2F-3BD9-446F-9365-7EB2A8481D4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61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AD4C3F-7BE9-5B8D-E1D7-0F2DAE4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9427B2-E395-E762-5F44-666D385B1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728E68-11B5-66A6-47F9-E9A2C57631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94C380-87E4-0E7C-8C19-FDEA834A3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FA7FAD-CFBB-688B-E640-C342C8D26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489643DB-58E9-48BF-B0DF-1909577A8B8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br-book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Трассировка лучей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8D210FE-E3FB-930C-6791-44676062F2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Достоинства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sz="2800" dirty="0"/>
              <a:t>Возможность работы с более обширным классом геометрических примитивов</a:t>
            </a:r>
          </a:p>
          <a:p>
            <a:pPr lvl="1" eaLnBrk="1" hangingPunct="1"/>
            <a:r>
              <a:rPr lang="ru-RU" dirty="0"/>
              <a:t>Сферы, конусы, цилиндры и другие поверхности, заданные функционально</a:t>
            </a:r>
          </a:p>
          <a:p>
            <a:pPr eaLnBrk="1" hangingPunct="1"/>
            <a:r>
              <a:rPr lang="ru-RU" sz="2800" dirty="0"/>
              <a:t>Точное описание объектов</a:t>
            </a:r>
          </a:p>
          <a:p>
            <a:pPr lvl="1" eaLnBrk="1" hangingPunct="1"/>
            <a:r>
              <a:rPr lang="ru-RU" dirty="0"/>
              <a:t>Гладкие геометрические объекты описываются математически, а не </a:t>
            </a:r>
            <a:r>
              <a:rPr lang="ru-RU" dirty="0" err="1"/>
              <a:t>аппроксимируется</a:t>
            </a:r>
            <a:r>
              <a:rPr lang="ru-RU" dirty="0"/>
              <a:t> полигональными сетками</a:t>
            </a:r>
          </a:p>
          <a:p>
            <a:pPr lvl="1" eaLnBrk="1" hangingPunct="1"/>
            <a:r>
              <a:rPr lang="ru-RU" dirty="0"/>
              <a:t>Вычислительная сложность слабо зависит от сложности сцены</a:t>
            </a:r>
          </a:p>
          <a:p>
            <a:pPr lvl="1" eaLnBrk="1" hangingPunct="1"/>
            <a:r>
              <a:rPr lang="ru-RU" dirty="0"/>
              <a:t>Возможность распараллеливания вычислений</a:t>
            </a:r>
          </a:p>
          <a:p>
            <a:pPr lvl="1" eaLnBrk="1" hangingPunct="1"/>
            <a:r>
              <a:rPr lang="ru-RU" dirty="0"/>
              <a:t>Отсечение невидимых линий и поверхностей происходит автоматически в виду природы алгоритма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764704"/>
            <a:ext cx="736282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Моделирование оптических эффектов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Прослеживание хода лучей по всей поверхности сцены позволяет с легкостью реализовывать эффекты отражения, дифракции и преломления света</a:t>
            </a:r>
          </a:p>
          <a:p>
            <a:pPr eaLnBrk="1" hangingPunct="1"/>
            <a:r>
              <a:rPr lang="ru-RU"/>
              <a:t>Возможность использования абсолютно любых способов задания моделей освещения и материалов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Ray-casting</a:t>
            </a:r>
            <a:endParaRPr lang="ru-RU"/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Упрощенная вариация процесса трассировки лучей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Путь прохождения луча прослеживается до ближайшего столкновения с объектом сцены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Затем вычисляется освещенность в точке столкновения с использованием той или иной модели освещения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Не позволяет передать эффекты преломления и тени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dirty="0"/>
              <a:t>Принцип работы </a:t>
            </a:r>
            <a:r>
              <a:rPr lang="en-US" dirty="0"/>
              <a:t>Ray Casting-</a:t>
            </a:r>
            <a:r>
              <a:rPr lang="ru-RU" dirty="0"/>
              <a:t>а</a:t>
            </a:r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4943476" y="2781300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Freeform 3"/>
          <p:cNvSpPr>
            <a:spLocks/>
          </p:cNvSpPr>
          <p:nvPr/>
        </p:nvSpPr>
        <p:spPr bwMode="auto">
          <a:xfrm>
            <a:off x="2424114" y="4148138"/>
            <a:ext cx="1296987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 rot="5400000">
            <a:off x="3829051" y="4040188"/>
            <a:ext cx="2087562" cy="2303463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6961189" y="4435476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2352676" y="5588001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2424113" y="4724401"/>
            <a:ext cx="4608512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7" name="Freeform 9"/>
          <p:cNvSpPr>
            <a:spLocks/>
          </p:cNvSpPr>
          <p:nvPr/>
        </p:nvSpPr>
        <p:spPr bwMode="auto">
          <a:xfrm>
            <a:off x="2424113" y="5661026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8" name="Freeform 10"/>
          <p:cNvSpPr>
            <a:spLocks/>
          </p:cNvSpPr>
          <p:nvPr/>
        </p:nvSpPr>
        <p:spPr bwMode="auto">
          <a:xfrm>
            <a:off x="2424113" y="4149725"/>
            <a:ext cx="3600450" cy="1512888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 flipV="1">
            <a:off x="6311901" y="2997200"/>
            <a:ext cx="720725" cy="1727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0" name="Oval 15"/>
          <p:cNvSpPr>
            <a:spLocks noChangeArrowheads="1"/>
          </p:cNvSpPr>
          <p:nvPr/>
        </p:nvSpPr>
        <p:spPr bwMode="auto">
          <a:xfrm>
            <a:off x="5303838" y="50133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1" name="Freeform 16"/>
          <p:cNvSpPr>
            <a:spLocks/>
          </p:cNvSpPr>
          <p:nvPr/>
        </p:nvSpPr>
        <p:spPr bwMode="auto">
          <a:xfrm>
            <a:off x="2424113" y="4652964"/>
            <a:ext cx="3600450" cy="1582737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22" name="Text Box 17"/>
          <p:cNvSpPr txBox="1">
            <a:spLocks noChangeArrowheads="1"/>
          </p:cNvSpPr>
          <p:nvPr/>
        </p:nvSpPr>
        <p:spPr bwMode="auto">
          <a:xfrm>
            <a:off x="7319964" y="6022976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3" name="AutoShape 14"/>
          <p:cNvSpPr>
            <a:spLocks noChangeArrowheads="1"/>
          </p:cNvSpPr>
          <p:nvPr/>
        </p:nvSpPr>
        <p:spPr bwMode="auto">
          <a:xfrm>
            <a:off x="5880100" y="2349501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4" name="Oval 11"/>
          <p:cNvSpPr>
            <a:spLocks noChangeArrowheads="1"/>
          </p:cNvSpPr>
          <p:nvPr/>
        </p:nvSpPr>
        <p:spPr bwMode="auto">
          <a:xfrm>
            <a:off x="7391400" y="292417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Производительность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Процесс трассировки лучей выполняется на несколько порядков дольше визуализации при помощи обычного рисования примитивов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Подверженность алиасингу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Качественным недостатком обычной трассировки лучей является ее подверженность </a:t>
            </a:r>
            <a:r>
              <a:rPr lang="en-US" sz="2800"/>
              <a:t>aliasing’</a:t>
            </a:r>
            <a:r>
              <a:rPr lang="ru-RU" sz="2800"/>
              <a:t>у, а также резкие границы света и тени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Существуют</a:t>
            </a:r>
            <a:r>
              <a:rPr lang="en-US" sz="2800"/>
              <a:t> </a:t>
            </a:r>
            <a:r>
              <a:rPr lang="ru-RU" sz="2800"/>
              <a:t>модификации алгоритма трассировки лучей, решающие эту проблему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Beam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Cone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Distributed ray tracing</a:t>
            </a:r>
            <a:endParaRPr lang="ru-RU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 l="29231" t="37660" r="27063" b="26228"/>
          <a:stretch>
            <a:fillRect/>
          </a:stretch>
        </p:blipFill>
        <p:spPr bwMode="auto">
          <a:xfrm>
            <a:off x="3432175" y="2636838"/>
            <a:ext cx="5327650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Beam tracing</a:t>
            </a:r>
            <a:endParaRPr lang="ru-RU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/>
              <a:t>Метод основан на трассировке не бесконечно тонких лучей, а пирамид, проходящих через каждый пиксель экранной плоскости</a:t>
            </a:r>
          </a:p>
          <a:p>
            <a:pPr lvl="1" eaLnBrk="1" hangingPunct="1">
              <a:lnSpc>
                <a:spcPct val="80000"/>
              </a:lnSpc>
            </a:pPr>
            <a:r>
              <a:rPr lang="ru-RU"/>
              <a:t>При пересечении пирамиды с отражающей поверхностью, испускается следующая пирамида и т.д.</a:t>
            </a:r>
          </a:p>
          <a:p>
            <a:pPr eaLnBrk="1" hangingPunct="1">
              <a:lnSpc>
                <a:spcPct val="80000"/>
              </a:lnSpc>
            </a:pPr>
            <a:r>
              <a:rPr lang="ru-RU" sz="2800"/>
              <a:t>Данный метод позволяет решить проблему алиасинга, присущую обычной трассировке лучей, однако в виду своей сложности практически не используется на практике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Cone tracing</a:t>
            </a:r>
            <a:endParaRPr lang="ru-RU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Подобен методу </a:t>
            </a:r>
            <a:r>
              <a:rPr lang="en-US" sz="2800"/>
              <a:t>beam tracting</a:t>
            </a:r>
            <a:r>
              <a:rPr lang="ru-RU" sz="2800"/>
              <a:t>, только вместо пирамиды используется конус</a:t>
            </a:r>
          </a:p>
          <a:p>
            <a:pPr eaLnBrk="1" hangingPunct="1"/>
            <a:r>
              <a:rPr lang="ru-RU" sz="2800"/>
              <a:t>Решает проблемы алиасинга и смягчает тени</a:t>
            </a:r>
          </a:p>
          <a:p>
            <a:pPr eaLnBrk="1" hangingPunct="1"/>
            <a:r>
              <a:rPr lang="ru-RU" sz="2800"/>
              <a:t>Нахождение пересечения конуса с объектами сцены являются еще более сложными, что сделало данный метод непопулярным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Distributed ray tracing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Данный метод основан на  испускании не одного, а нескольких лучей с небольшим </a:t>
            </a:r>
            <a:r>
              <a:rPr lang="ru-RU" b="1">
                <a:solidFill>
                  <a:schemeClr val="hlink"/>
                </a:solidFill>
              </a:rPr>
              <a:t>случайным</a:t>
            </a:r>
            <a:r>
              <a:rPr lang="ru-RU"/>
              <a:t> разбросом от «идеального» направления при трассировке</a:t>
            </a:r>
            <a:endParaRPr lang="en-US"/>
          </a:p>
          <a:p>
            <a:pPr lvl="1" eaLnBrk="1" hangingPunct="1">
              <a:lnSpc>
                <a:spcPct val="90000"/>
              </a:lnSpc>
            </a:pPr>
            <a:r>
              <a:rPr lang="ru-RU"/>
              <a:t>Отклонения лучей могут происходить не только в пространстве, но и во времени, что позволяет передать т.н. эффект </a:t>
            </a:r>
            <a:r>
              <a:rPr lang="en-US" b="1"/>
              <a:t>Motion Blur</a:t>
            </a:r>
            <a:r>
              <a:rPr lang="ru-RU"/>
              <a:t>, либо в спектральной области, что позволяет передать эффект </a:t>
            </a:r>
            <a:r>
              <a:rPr lang="ru-RU" b="1"/>
              <a:t>дисперсии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7351" y="1412875"/>
            <a:ext cx="6264275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076" y="981076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8076" y="981076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32175" y="1557338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5519739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5" name="Freeform 3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Distributed Ray tracing</a:t>
            </a:r>
            <a:endParaRPr lang="ru-RU"/>
          </a:p>
        </p:txBody>
      </p:sp>
      <p:sp>
        <p:nvSpPr>
          <p:cNvPr id="23557" name="AutoShape 5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1" name="Freeform 9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2" name="Freeform 10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3" name="Oval 11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6" name="Freeform 15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7" name="Text Box 16"/>
          <p:cNvSpPr txBox="1">
            <a:spLocks noChangeArrowheads="1"/>
          </p:cNvSpPr>
          <p:nvPr/>
        </p:nvSpPr>
        <p:spPr bwMode="auto">
          <a:xfrm>
            <a:off x="7896226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23568" name="Oval 18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8543926" y="2598738"/>
            <a:ext cx="720725" cy="381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71" name="AutoShape 21"/>
          <p:cNvSpPr>
            <a:spLocks noChangeArrowheads="1"/>
          </p:cNvSpPr>
          <p:nvPr/>
        </p:nvSpPr>
        <p:spPr bwMode="auto">
          <a:xfrm>
            <a:off x="9696450" y="2492376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 flipV="1">
            <a:off x="3000376" y="3887789"/>
            <a:ext cx="4606925" cy="909637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 flipV="1">
            <a:off x="3000375" y="3860801"/>
            <a:ext cx="4635500" cy="969963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1" name="Line 25"/>
          <p:cNvSpPr>
            <a:spLocks noChangeShapeType="1"/>
          </p:cNvSpPr>
          <p:nvPr/>
        </p:nvSpPr>
        <p:spPr bwMode="auto">
          <a:xfrm flipH="1" flipV="1">
            <a:off x="7299326" y="3108326"/>
            <a:ext cx="307975" cy="7524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 flipH="1" flipV="1">
            <a:off x="7313614" y="2940050"/>
            <a:ext cx="293687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 flipH="1" flipV="1">
            <a:off x="7319964" y="3021013"/>
            <a:ext cx="312737" cy="7985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 flipH="1" flipV="1">
            <a:off x="7321551" y="2894013"/>
            <a:ext cx="307975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5" name="Line 29"/>
          <p:cNvSpPr>
            <a:spLocks noChangeShapeType="1"/>
          </p:cNvSpPr>
          <p:nvPr/>
        </p:nvSpPr>
        <p:spPr bwMode="auto">
          <a:xfrm flipH="1" flipV="1">
            <a:off x="7305676" y="3071813"/>
            <a:ext cx="322263" cy="7731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 flipH="1" flipV="1">
            <a:off x="7265989" y="3113089"/>
            <a:ext cx="327025" cy="7842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7" name="Line 31"/>
          <p:cNvSpPr>
            <a:spLocks noChangeShapeType="1"/>
          </p:cNvSpPr>
          <p:nvPr/>
        </p:nvSpPr>
        <p:spPr bwMode="auto">
          <a:xfrm flipH="1" flipV="1">
            <a:off x="7277101" y="3079751"/>
            <a:ext cx="322263" cy="8223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8" name="Line 32"/>
          <p:cNvSpPr>
            <a:spLocks noChangeShapeType="1"/>
          </p:cNvSpPr>
          <p:nvPr/>
        </p:nvSpPr>
        <p:spPr bwMode="auto">
          <a:xfrm flipH="1" flipV="1">
            <a:off x="7297738" y="3049589"/>
            <a:ext cx="303212" cy="8286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9" name="Line 33"/>
          <p:cNvSpPr>
            <a:spLocks noChangeShapeType="1"/>
          </p:cNvSpPr>
          <p:nvPr/>
        </p:nvSpPr>
        <p:spPr bwMode="auto">
          <a:xfrm flipV="1">
            <a:off x="7319963" y="2674938"/>
            <a:ext cx="1193800" cy="3921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V="1">
            <a:off x="7292976" y="2768600"/>
            <a:ext cx="1179513" cy="3429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 flipV="1">
            <a:off x="7297738" y="2732088"/>
            <a:ext cx="1179512" cy="3302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V="1">
            <a:off x="7280275" y="2711451"/>
            <a:ext cx="1195388" cy="40957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V="1">
            <a:off x="7308851" y="2638426"/>
            <a:ext cx="1198563" cy="4302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 flipV="1">
            <a:off x="7326313" y="2597151"/>
            <a:ext cx="1225550" cy="4175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 flipV="1">
            <a:off x="7315200" y="2590800"/>
            <a:ext cx="1219200" cy="3190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V="1">
            <a:off x="7304088" y="2632076"/>
            <a:ext cx="1219200" cy="27146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V="1">
            <a:off x="7318375" y="2673350"/>
            <a:ext cx="1193800" cy="2682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V="1">
            <a:off x="7319964" y="2714626"/>
            <a:ext cx="1176337" cy="2651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 flipV="1">
            <a:off x="8518526" y="2662239"/>
            <a:ext cx="784225" cy="31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8515350" y="2630488"/>
            <a:ext cx="787400" cy="444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 flipV="1">
            <a:off x="8496300" y="2674939"/>
            <a:ext cx="80645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3" name="Line 47"/>
          <p:cNvSpPr>
            <a:spLocks noChangeShapeType="1"/>
          </p:cNvSpPr>
          <p:nvPr/>
        </p:nvSpPr>
        <p:spPr bwMode="auto">
          <a:xfrm>
            <a:off x="8493125" y="2665413"/>
            <a:ext cx="812800" cy="127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>
            <a:off x="8547101" y="2608263"/>
            <a:ext cx="733425" cy="63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5" name="Line 49"/>
          <p:cNvSpPr>
            <a:spLocks noChangeShapeType="1"/>
          </p:cNvSpPr>
          <p:nvPr/>
        </p:nvSpPr>
        <p:spPr bwMode="auto">
          <a:xfrm flipV="1">
            <a:off x="8489950" y="2687639"/>
            <a:ext cx="81280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6" name="Line 50"/>
          <p:cNvSpPr>
            <a:spLocks noChangeShapeType="1"/>
          </p:cNvSpPr>
          <p:nvPr/>
        </p:nvSpPr>
        <p:spPr bwMode="auto">
          <a:xfrm flipV="1">
            <a:off x="8518526" y="2595564"/>
            <a:ext cx="746125" cy="539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7" name="Line 51"/>
          <p:cNvSpPr>
            <a:spLocks noChangeShapeType="1"/>
          </p:cNvSpPr>
          <p:nvPr/>
        </p:nvSpPr>
        <p:spPr bwMode="auto">
          <a:xfrm>
            <a:off x="9258301" y="2598739"/>
            <a:ext cx="650875" cy="1793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8" name="Line 52"/>
          <p:cNvSpPr>
            <a:spLocks noChangeShapeType="1"/>
          </p:cNvSpPr>
          <p:nvPr/>
        </p:nvSpPr>
        <p:spPr bwMode="auto">
          <a:xfrm>
            <a:off x="9286876" y="2671764"/>
            <a:ext cx="625475" cy="10953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9" name="Line 53"/>
          <p:cNvSpPr>
            <a:spLocks noChangeShapeType="1"/>
          </p:cNvSpPr>
          <p:nvPr/>
        </p:nvSpPr>
        <p:spPr bwMode="auto">
          <a:xfrm>
            <a:off x="9278938" y="2627314"/>
            <a:ext cx="633412" cy="1539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50" name="Line 54"/>
          <p:cNvSpPr>
            <a:spLocks noChangeShapeType="1"/>
          </p:cNvSpPr>
          <p:nvPr/>
        </p:nvSpPr>
        <p:spPr bwMode="auto">
          <a:xfrm>
            <a:off x="9277350" y="2690814"/>
            <a:ext cx="635000" cy="904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04" name="Oval 14"/>
          <p:cNvSpPr>
            <a:spLocks noChangeArrowheads="1"/>
          </p:cNvSpPr>
          <p:nvPr/>
        </p:nvSpPr>
        <p:spPr bwMode="auto">
          <a:xfrm>
            <a:off x="5951538" y="41497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9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9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9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 animBg="1"/>
      <p:bldP spid="29708" grpId="0" animBg="1"/>
      <p:bldP spid="29709" grpId="0" animBg="1"/>
      <p:bldP spid="29715" grpId="0" animBg="1"/>
      <p:bldP spid="29716" grpId="0" animBg="1"/>
      <p:bldP spid="29719" grpId="0" animBg="1"/>
      <p:bldP spid="29720" grpId="0" animBg="1"/>
      <p:bldP spid="29721" grpId="0" animBg="1"/>
      <p:bldP spid="29722" grpId="0" animBg="1"/>
      <p:bldP spid="29723" grpId="0" animBg="1"/>
      <p:bldP spid="29724" grpId="0" animBg="1"/>
      <p:bldP spid="29725" grpId="0" animBg="1"/>
      <p:bldP spid="29726" grpId="0" animBg="1"/>
      <p:bldP spid="29727" grpId="0" animBg="1"/>
      <p:bldP spid="29728" grpId="0" animBg="1"/>
      <p:bldP spid="29729" grpId="0" animBg="1"/>
      <p:bldP spid="29730" grpId="0" animBg="1"/>
      <p:bldP spid="29731" grpId="0" animBg="1"/>
      <p:bldP spid="29732" grpId="0" animBg="1"/>
      <p:bldP spid="29733" grpId="0" animBg="1"/>
      <p:bldP spid="29734" grpId="0" animBg="1"/>
      <p:bldP spid="29735" grpId="0" animBg="1"/>
      <p:bldP spid="29736" grpId="0" animBg="1"/>
      <p:bldP spid="29737" grpId="0" animBg="1"/>
      <p:bldP spid="29738" grpId="0" animBg="1"/>
      <p:bldP spid="29739" grpId="0" animBg="1"/>
      <p:bldP spid="29740" grpId="0" animBg="1"/>
      <p:bldP spid="29741" grpId="0" animBg="1"/>
      <p:bldP spid="29742" grpId="0" animBg="1"/>
      <p:bldP spid="29743" grpId="0" animBg="1"/>
      <p:bldP spid="29744" grpId="0" animBg="1"/>
      <p:bldP spid="29745" grpId="0" animBg="1"/>
      <p:bldP spid="29746" grpId="0" animBg="1"/>
      <p:bldP spid="29747" grpId="0" animBg="1"/>
      <p:bldP spid="29748" grpId="0" animBg="1"/>
      <p:bldP spid="29749" grpId="0" animBg="1"/>
      <p:bldP spid="297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Достоинства и недостатки рендеринга, используемого в </a:t>
            </a:r>
            <a:r>
              <a:rPr lang="en-US" sz="3600"/>
              <a:t>OpenGL</a:t>
            </a:r>
            <a:endParaRPr lang="ru-RU" sz="360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OpenGL</a:t>
            </a:r>
            <a:r>
              <a:rPr lang="ru-RU"/>
              <a:t> изначально создавался для </a:t>
            </a:r>
            <a:r>
              <a:rPr lang="ru-RU" b="1"/>
              <a:t>интерактивной</a:t>
            </a:r>
            <a:r>
              <a:rPr lang="ru-RU"/>
              <a:t> визуализации трехмерных сцен</a:t>
            </a:r>
          </a:p>
          <a:p>
            <a:pPr lvl="1" eaLnBrk="1" hangingPunct="1"/>
            <a:r>
              <a:rPr lang="ru-RU"/>
              <a:t>Обеспечивает достаточно высокое качество визуализации сложных сцен, заданных полигональными сетками, в реальном времени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56F1A6F-C4AA-4247-8E67-D4794C07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Простой трассировщик лучей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8BAF3C-E954-4EA4-AFE2-7911EBA8A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0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C292300C-BF50-4230-B1E8-8E69C3DA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476672"/>
            <a:ext cx="9281433" cy="617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76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D7BEAB2-7C82-40CF-BE59-3678661982BA}"/>
              </a:ext>
            </a:extLst>
          </p:cNvPr>
          <p:cNvSpPr txBox="1"/>
          <p:nvPr/>
        </p:nvSpPr>
        <p:spPr>
          <a:xfrm>
            <a:off x="479376" y="476672"/>
            <a:ext cx="10801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start, 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direction)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(direction)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time;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68714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AE5048-6F06-459D-BA93-0A2CD5745D7C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RenderRectangle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scene,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left,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top,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width,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height,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IColorBuffer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right = left + width;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bottom = top + 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направления лучей в левом верхнем, правом верхнем и левом нижнем углах прямоугольной области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(left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top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(right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top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(left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bottom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начальная координата луча вдоль горизонтальной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rayStartHorizontalStep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)width;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начальная координата луча вдоль вертикальной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rayStartVerticalStep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направление луча вдоль горизонтальной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rayDirectionHorizontalStep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)width;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направление луча вдоль вертикальной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rayDirectionVerticalStep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Начало и направление луча в левой верхней точке рисуемой области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start0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CVector3d direction0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8C8FC-2494-4232-98D1-4EB871C30546}"/>
              </a:ext>
            </a:extLst>
          </p:cNvPr>
          <p:cNvSpPr txBox="1"/>
          <p:nvPr/>
        </p:nvSpPr>
        <p:spPr>
          <a:xfrm>
            <a:off x="335360" y="1988840"/>
            <a:ext cx="11521279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координаты центра пикселя в нормализованных координатах видового порта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CVector2d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GetNormalizedViewportCoord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начальную и конечную точки луча, проходящего через центр данного пикселя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Направление трассируемого луча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6BCD52-66E2-495B-B2E1-3D1A256D77FD}"/>
              </a:ext>
            </a:extLst>
          </p:cNvPr>
          <p:cNvSpPr txBox="1"/>
          <p:nvPr/>
        </p:nvSpPr>
        <p:spPr>
          <a:xfrm>
            <a:off x="59667" y="1196752"/>
            <a:ext cx="12072664" cy="5078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depth)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Для вычисления нужно преобразовать глубину точки в нормализованную координату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умножить точку в нормализованных координатах на обратную матрицу произведения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матриц проецирования и моделирования-вида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CMatrix4d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invModelViewProj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GetInverseModelViewProjectionMatrix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/*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нормализованную координату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 (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от -1 (ближняя плоскость отсечения) до +1 (дальняя)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depth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Теперь трансформируем четырехмерную точку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CVector4d pos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invModelViewProj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CVector4d(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преобразовываем ее в трехмерные координаты, выполняя перспективное деление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pos.Project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487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6E8047-4184-460D-9DC6-CC52BD513E17}"/>
              </a:ext>
            </a:extLst>
          </p:cNvPr>
          <p:cNvSpPr txBox="1"/>
          <p:nvPr/>
        </p:nvSpPr>
        <p:spPr>
          <a:xfrm>
            <a:off x="0" y="0"/>
            <a:ext cx="1228868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= top; y &lt; bottom;++y)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Начало и направление луча в начале строки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start = start0;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CVector3d direction = direction0;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left; x &lt; right; ++x)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Обрабатываемый пиксель с координатами (</a:t>
            </a:r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x, y)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находится внутри видового порта?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m_viewPort.TestPoint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y))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Трассируем луч по сцене и получаем цвет объекта в точке ближайшего столкновения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CVector4f color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scene.Shade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(start, direction));</a:t>
            </a:r>
            <a:b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Записываем в буфер цвета квантованное значение цвета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colorBuffer.SetPixelColor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QuantizeColor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(color));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Пиксель находится за пределами видового порта и имеет цвет 0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colorBuffer.SetPixelColor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0x000000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начальную точку и направление луча для следующего пикселя в данной строке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rayStartHorizontalStep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direction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rayDirectionHorizontalStep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я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ем точку начала и направление трассировки луча для следующей рисуемой строки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start0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rayStartVerticalStep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direction0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rayDirectionVerticalStep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055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02E3FE-1601-424A-BFD4-7A0F20AD39C8}"/>
              </a:ext>
            </a:extLst>
          </p:cNvPr>
          <p:cNvSpPr txBox="1"/>
          <p:nvPr/>
        </p:nvSpPr>
        <p:spPr>
          <a:xfrm>
            <a:off x="0" y="0"/>
            <a:ext cx="12192000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CVector4f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::Shade(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ray)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Находим первое столкновение луча со сценой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GetFirstHit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Связан ли шейдер с найденным объектом сцены?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shader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Берем информацию о первом столкновении луча с объектом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hit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Инициализируем контекст за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тенения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для передачи его шейдеру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Контекст затенения хранит информацию о закрашиваемой точке, а также о сцене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hit.GetHitPoint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hit.GetHitPointInObjectSpace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hit.GetNormal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Шейдер, связанный с объектом, выполнит вычисление цвета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shader.Shade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Точек пересечения этого луча с объектами сцены нет,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поэтому возвращаем цвет заднего фона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m_backdropColor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971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E394D-018A-45D0-9B99-96B8780BBAD4}"/>
              </a:ext>
            </a:extLst>
          </p:cNvPr>
          <p:cNvSpPr txBox="1"/>
          <p:nvPr/>
        </p:nvSpPr>
        <p:spPr>
          <a:xfrm>
            <a:off x="0" y="0"/>
            <a:ext cx="121920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GetFirstHit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ppIntersectionObject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bestIntersection.Clear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m_objects.size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n; ++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Очищаем информацию о ранее найденных столкновениях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intersection.Clear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m_objects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Получаем геометрический объект, связанный с объектом сцены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sceneObject.GetGeometryObject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Ищем точки пересечения луча с данным геометрическим объектом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geometryObject.Hit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(ray, intersection))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bestIntersection.GetHitsCount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GetHitTime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GetHitTime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intersection;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ppIntersectionObject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&amp;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Возвращаем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true,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было найдено хоть одно столкновение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bestIntersection.GetHitsCount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33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Трассировка базовых геометрических примитивов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Параметрическое уравнение луча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2855640" y="3429000"/>
            <a:ext cx="2952328" cy="12241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2855640" y="2060848"/>
            <a:ext cx="6192688" cy="25922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/>
          <p:cNvSpPr/>
          <p:nvPr/>
        </p:nvSpPr>
        <p:spPr>
          <a:xfrm>
            <a:off x="2783632" y="458112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639616" y="479715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151784" y="407707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18"/>
              <p:cNvSpPr txBox="1"/>
              <p:nvPr/>
            </p:nvSpPr>
            <p:spPr bwMode="auto">
              <a:xfrm>
                <a:off x="5880100" y="3789364"/>
                <a:ext cx="2674938" cy="7191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Объект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0100" y="3789364"/>
                <a:ext cx="2674938" cy="719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/>
          <p:cNvSpPr/>
          <p:nvPr/>
        </p:nvSpPr>
        <p:spPr>
          <a:xfrm>
            <a:off x="7464152" y="263691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7536160" y="270892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863752" y="4941169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– </a:t>
            </a:r>
            <a:r>
              <a:rPr lang="ru-RU" dirty="0"/>
              <a:t>точка испускания луча</a:t>
            </a:r>
          </a:p>
          <a:p>
            <a:r>
              <a:rPr lang="en-US" dirty="0"/>
              <a:t>c </a:t>
            </a:r>
            <a:r>
              <a:rPr lang="ru-RU" dirty="0"/>
              <a:t>– направление движения луча (вектор скорости)</a:t>
            </a:r>
          </a:p>
          <a:p>
            <a:r>
              <a:rPr lang="en-US" dirty="0"/>
              <a:t>t –</a:t>
            </a:r>
            <a:r>
              <a:rPr lang="ru-RU" dirty="0"/>
              <a:t> отрезок времени</a:t>
            </a:r>
          </a:p>
          <a:p>
            <a:r>
              <a:rPr lang="en-US" dirty="0"/>
              <a:t>P – </a:t>
            </a:r>
            <a:r>
              <a:rPr lang="ru-RU" dirty="0"/>
              <a:t>точка нахождения луча в момент времени </a:t>
            </a:r>
            <a:r>
              <a:rPr lang="en-US" dirty="0"/>
              <a:t>t</a:t>
            </a:r>
            <a:endParaRPr lang="ru-RU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Уравнение плоскости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44169" y="2348880"/>
            <a:ext cx="5904656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6912521" y="2204864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12521" y="2492897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</a:t>
            </a:r>
            <a:endParaRPr lang="ru-RU" b="1" dirty="0"/>
          </a:p>
        </p:txBody>
      </p:sp>
      <p:sp>
        <p:nvSpPr>
          <p:cNvPr id="8" name="Овал 7"/>
          <p:cNvSpPr/>
          <p:nvPr/>
        </p:nvSpPr>
        <p:spPr>
          <a:xfrm>
            <a:off x="6840513" y="350100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056537" y="3284985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112321" y="3356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11" name="Овал 10"/>
          <p:cNvSpPr/>
          <p:nvPr/>
        </p:nvSpPr>
        <p:spPr>
          <a:xfrm>
            <a:off x="5472361" y="342900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11"/>
              <p:cNvSpPr txBox="1"/>
              <p:nvPr/>
            </p:nvSpPr>
            <p:spPr bwMode="auto">
              <a:xfrm>
                <a:off x="1548433" y="4293369"/>
                <a:ext cx="7236296" cy="1655911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𝐶𝑧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Объект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433" y="4293369"/>
                <a:ext cx="7236296" cy="1655911"/>
              </a:xfrm>
              <a:prstGeom prst="rect">
                <a:avLst/>
              </a:prstGeom>
              <a:blipFill>
                <a:blip r:embed="rId3"/>
                <a:stretch>
                  <a:fillRect l="-674" b="-2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871864" y="5877272"/>
            <a:ext cx="451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B, C – </a:t>
            </a:r>
            <a:r>
              <a:rPr lang="ru-RU" dirty="0"/>
              <a:t>координаты вектора нормали</a:t>
            </a:r>
            <a:r>
              <a:rPr lang="en-US" dirty="0"/>
              <a:t> </a:t>
            </a:r>
            <a:r>
              <a:rPr lang="en-US" b="1" dirty="0"/>
              <a:t>n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13"/>
              <p:cNvSpPr txBox="1"/>
              <p:nvPr/>
            </p:nvSpPr>
            <p:spPr bwMode="auto">
              <a:xfrm>
                <a:off x="4876800" y="6359525"/>
                <a:ext cx="2179737" cy="4762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Объект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6359525"/>
                <a:ext cx="2179737" cy="4762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Недостатки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Методика визуализации, используемая в </a:t>
            </a:r>
            <a:r>
              <a:rPr lang="en-US" sz="2800" dirty="0"/>
              <a:t>OpenGL</a:t>
            </a:r>
            <a:r>
              <a:rPr lang="ru-RU" sz="2800" dirty="0"/>
              <a:t>, основана на значительных упрощениях оптических процессов</a:t>
            </a:r>
          </a:p>
          <a:p>
            <a:pPr lvl="1" eaLnBrk="1" hangingPunct="1"/>
            <a:r>
              <a:rPr lang="ru-RU" dirty="0"/>
              <a:t>Достижение кинематографического качества изображения, создаваемого средствами </a:t>
            </a:r>
            <a:r>
              <a:rPr lang="en-US" dirty="0"/>
              <a:t>OpenGL </a:t>
            </a:r>
            <a:r>
              <a:rPr lang="ru-RU" dirty="0"/>
              <a:t>– в общем случае невозможная</a:t>
            </a:r>
            <a:r>
              <a:rPr lang="en-US" dirty="0"/>
              <a:t>*</a:t>
            </a:r>
            <a:r>
              <a:rPr lang="ru-RU" dirty="0"/>
              <a:t> задача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/>
          <p:nvPr/>
        </p:nvCxnSpPr>
        <p:spPr>
          <a:xfrm>
            <a:off x="5951984" y="3284984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плоскостью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151784" y="2132856"/>
            <a:ext cx="5904656" cy="2520280"/>
          </a:xfrm>
          <a:prstGeom prst="rect">
            <a:avLst/>
          </a:prstGeom>
          <a:solidFill>
            <a:srgbClr val="FFFF00">
              <a:alpha val="38824"/>
            </a:srgb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7320136" y="1988840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320135" y="2276873"/>
            <a:ext cx="216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 </a:t>
            </a:r>
            <a:r>
              <a:rPr lang="en-US" sz="2400" dirty="0"/>
              <a:t>(A, B, C)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7248128" y="328498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464152" y="3068961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519936" y="314096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5879976" y="321297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1703512" y="2276872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703512" y="2276872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1631504" y="22048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855640" y="2564905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Object 2"/>
              <p:cNvSpPr txBox="1"/>
              <p:nvPr/>
            </p:nvSpPr>
            <p:spPr bwMode="auto">
              <a:xfrm>
                <a:off x="1774825" y="4292601"/>
                <a:ext cx="3177604" cy="178911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07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4292601"/>
                <a:ext cx="3177604" cy="1789113"/>
              </a:xfrm>
              <a:prstGeom prst="rect">
                <a:avLst/>
              </a:prstGeom>
              <a:blipFill>
                <a:blip r:embed="rId3"/>
                <a:stretch>
                  <a:fillRect r="-1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524000" y="234888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/>
              <p:cNvSpPr txBox="1"/>
              <p:nvPr/>
            </p:nvSpPr>
            <p:spPr bwMode="auto">
              <a:xfrm>
                <a:off x="5140325" y="4365626"/>
                <a:ext cx="5372100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5" y="4365626"/>
                <a:ext cx="5372100" cy="447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/>
              <p:cNvSpPr txBox="1"/>
              <p:nvPr/>
            </p:nvSpPr>
            <p:spPr bwMode="auto">
              <a:xfrm>
                <a:off x="5140326" y="4868864"/>
                <a:ext cx="5419725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6" y="4868864"/>
                <a:ext cx="5419725" cy="447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/>
              <p:cNvSpPr txBox="1"/>
              <p:nvPr/>
            </p:nvSpPr>
            <p:spPr bwMode="auto">
              <a:xfrm>
                <a:off x="5140326" y="5373689"/>
                <a:ext cx="5160963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6" y="5373689"/>
                <a:ext cx="5160963" cy="447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/>
              <p:cNvSpPr txBox="1"/>
              <p:nvPr/>
            </p:nvSpPr>
            <p:spPr bwMode="auto">
              <a:xfrm>
                <a:off x="1727200" y="5986464"/>
                <a:ext cx="4762500" cy="8715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7200" y="5986464"/>
                <a:ext cx="4762500" cy="8715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Объект 26"/>
              <p:cNvSpPr txBox="1"/>
              <p:nvPr/>
            </p:nvSpPr>
            <p:spPr bwMode="auto">
              <a:xfrm>
                <a:off x="7824788" y="5853114"/>
                <a:ext cx="2231652" cy="10048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7" name="Объект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24788" y="5853114"/>
                <a:ext cx="2231652" cy="1004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18">
                <a:extLst>
                  <a:ext uri="{FF2B5EF4-FFF2-40B4-BE49-F238E27FC236}">
                    <a16:creationId xmlns:a16="http://schemas.microsoft.com/office/drawing/2014/main" id="{F65F055C-9E06-1E39-5330-285015A5C4DF}"/>
                  </a:ext>
                </a:extLst>
              </p:cNvPr>
              <p:cNvSpPr txBox="1"/>
              <p:nvPr/>
            </p:nvSpPr>
            <p:spPr bwMode="auto">
              <a:xfrm>
                <a:off x="2922835" y="1737620"/>
                <a:ext cx="2957137" cy="577254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Объект 18">
                <a:extLst>
                  <a:ext uri="{FF2B5EF4-FFF2-40B4-BE49-F238E27FC236}">
                    <a16:creationId xmlns:a16="http://schemas.microsoft.com/office/drawing/2014/main" id="{F65F055C-9E06-1E39-5330-285015A5C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2835" y="1737620"/>
                <a:ext cx="2957137" cy="577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13">
                <a:extLst>
                  <a:ext uri="{FF2B5EF4-FFF2-40B4-BE49-F238E27FC236}">
                    <a16:creationId xmlns:a16="http://schemas.microsoft.com/office/drawing/2014/main" id="{FC5589BD-B271-B490-E0F4-35DBAF35CFC0}"/>
                  </a:ext>
                </a:extLst>
              </p:cNvPr>
              <p:cNvSpPr txBox="1"/>
              <p:nvPr/>
            </p:nvSpPr>
            <p:spPr bwMode="auto">
              <a:xfrm>
                <a:off x="9244855" y="2330810"/>
                <a:ext cx="2179737" cy="4762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Объект 13">
                <a:extLst>
                  <a:ext uri="{FF2B5EF4-FFF2-40B4-BE49-F238E27FC236}">
                    <a16:creationId xmlns:a16="http://schemas.microsoft.com/office/drawing/2014/main" id="{FC5589BD-B271-B490-E0F4-35DBAF35C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44855" y="2330810"/>
                <a:ext cx="2179737" cy="4762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23" grpId="0"/>
      <p:bldP spid="24" grpId="0"/>
      <p:bldP spid="25" grpId="0"/>
      <p:bldP spid="26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A57E9-EDF7-4452-9B16-292652EF1AB5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CPlane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::Hit(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Величина, меньше которой модуль скалярного произведения вектора направления луча 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нормали плоскости означает параллельность луча и плоскости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EPSILON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Вместо преобразования плоскости выполняем обратное преобразование луча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Результат будет тот же самый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Transform(ray,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GetInverseTransform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Нормаль к плоскости в системе координат объекта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m_planeEquation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Скалярное произведение направления луча и нормали к плоскости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normalDotDirection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скалярное произведение близко к нулю, луч параллелен плоскости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(fabs(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normalDotDirection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EPSILON)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Луч параллелен плоскости - точек пересечения нет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…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5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F9F01-ACCA-4835-B45D-06B83397A9BE}"/>
              </a:ext>
            </a:extLst>
          </p:cNvPr>
          <p:cNvSpPr txBox="1"/>
          <p:nvPr/>
        </p:nvSpPr>
        <p:spPr>
          <a:xfrm>
            <a:off x="0" y="1"/>
            <a:ext cx="12288688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-Dot(CVector4d(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m_planeEquation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normalDotDirection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EPSILON)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точку столкновения с лучом в системе координат сцены в момент столкновения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ray.GetPointAtTime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точку столкновения с лучом в системе координат объекта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invRay.GetPointAtTime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нормаль к плоскости в системе координат объекта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normalInWorldSpace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GetNormalMatrix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 список точек пересечения добавляем информацию о найденной точке пересечения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intersection.AddHit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Когда столкнулись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*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 кем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Точка соударения луча с поверхностью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normalInWorldSpace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Нормаль к поверхности в точке соударения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));</a:t>
            </a:r>
          </a:p>
          <a:p>
            <a:b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Точка столкновения есть, возвращаем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10935-2917-4408-8757-8DE3597663CA}"/>
              </a:ext>
            </a:extLst>
          </p:cNvPr>
          <p:cNvSpPr txBox="1"/>
          <p:nvPr/>
        </p:nvSpPr>
        <p:spPr>
          <a:xfrm>
            <a:off x="245350" y="1628800"/>
            <a:ext cx="11701300" cy="4247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CGeometryObjectImpl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(CMatrix4d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transform)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transform;</a:t>
            </a:r>
          </a:p>
          <a:p>
            <a:endParaRPr lang="ru-RU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Также вычисляем матрицу обратного преобразования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transform.GetInverseMatrix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Матрица нормали – подматрица обратной транспонированной матрицы моделирования-вида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m_normalMatrix.SetColumn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m_normalMatrix.SetColumn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m_normalMatrix.SetColumn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Уведомляем наследников об изменении матрицы преобразования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OnUpdateTransform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004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30783-3250-2FBA-0F32-E23A02A8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20CCF-B656-5BA2-08F8-A8695C35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556792"/>
            <a:ext cx="6920264" cy="51988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2297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базовой сферой</a:t>
            </a:r>
          </a:p>
        </p:txBody>
      </p:sp>
      <p:sp>
        <p:nvSpPr>
          <p:cNvPr id="3" name="Овал 2"/>
          <p:cNvSpPr/>
          <p:nvPr/>
        </p:nvSpPr>
        <p:spPr>
          <a:xfrm>
            <a:off x="4799856" y="2262782"/>
            <a:ext cx="2736304" cy="27363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4799856" y="3054870"/>
            <a:ext cx="2736304" cy="1080120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уга 7"/>
          <p:cNvSpPr/>
          <p:nvPr/>
        </p:nvSpPr>
        <p:spPr>
          <a:xfrm>
            <a:off x="4799856" y="3054870"/>
            <a:ext cx="2736304" cy="1080120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6096000" y="355892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endCxn id="3" idx="7"/>
          </p:cNvCxnSpPr>
          <p:nvPr/>
        </p:nvCxnSpPr>
        <p:spPr>
          <a:xfrm flipV="1">
            <a:off x="6165355" y="2663505"/>
            <a:ext cx="970083" cy="9685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79976" y="31988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6312024" y="255081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R=1</a:t>
            </a:r>
            <a:endParaRPr lang="ru-RU" dirty="0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1841500" y="348297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31904" y="399097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23" name="Овал 22"/>
          <p:cNvSpPr/>
          <p:nvPr/>
        </p:nvSpPr>
        <p:spPr>
          <a:xfrm>
            <a:off x="5131321" y="4231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1847528" y="348691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1775520" y="341491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2999656" y="377495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668016" y="355892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528048" y="424939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33" name="Овал 32"/>
          <p:cNvSpPr/>
          <p:nvPr/>
        </p:nvSpPr>
        <p:spPr>
          <a:xfrm>
            <a:off x="6456040" y="456703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Объект 33"/>
              <p:cNvSpPr txBox="1"/>
              <p:nvPr/>
            </p:nvSpPr>
            <p:spPr bwMode="auto">
              <a:xfrm>
                <a:off x="4943873" y="1687512"/>
                <a:ext cx="5447903" cy="6096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Объект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3873" y="1687512"/>
                <a:ext cx="5447903" cy="60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Объект 34"/>
              <p:cNvSpPr txBox="1"/>
              <p:nvPr/>
            </p:nvSpPr>
            <p:spPr bwMode="auto">
              <a:xfrm>
                <a:off x="7752184" y="2622549"/>
                <a:ext cx="2915817" cy="243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Объект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2184" y="2622549"/>
                <a:ext cx="2915817" cy="2432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Объект 35"/>
              <p:cNvSpPr txBox="1"/>
              <p:nvPr/>
            </p:nvSpPr>
            <p:spPr bwMode="auto">
              <a:xfrm>
                <a:off x="1524001" y="5143499"/>
                <a:ext cx="5889625" cy="6731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Объект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5143499"/>
                <a:ext cx="5889625" cy="673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Объект 38"/>
              <p:cNvSpPr txBox="1"/>
              <p:nvPr/>
            </p:nvSpPr>
            <p:spPr bwMode="auto">
              <a:xfrm>
                <a:off x="1524000" y="5862638"/>
                <a:ext cx="91440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Объект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5862638"/>
                <a:ext cx="9144000" cy="630237"/>
              </a:xfrm>
              <a:prstGeom prst="rect">
                <a:avLst/>
              </a:prstGeom>
              <a:blipFill>
                <a:blip r:embed="rId5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базовой сферой (продолжение)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Object 2"/>
              <p:cNvSpPr txBox="1"/>
              <p:nvPr/>
            </p:nvSpPr>
            <p:spPr bwMode="auto">
              <a:xfrm>
                <a:off x="1524001" y="2322544"/>
                <a:ext cx="8943975" cy="558800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12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2322544"/>
                <a:ext cx="8943975" cy="55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/>
              <p:cNvSpPr txBox="1"/>
              <p:nvPr/>
            </p:nvSpPr>
            <p:spPr bwMode="auto">
              <a:xfrm>
                <a:off x="1774825" y="2781301"/>
                <a:ext cx="4826000" cy="2479675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𝐵𝑡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781301"/>
                <a:ext cx="4826000" cy="2479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2"/>
              <p:cNvSpPr txBox="1"/>
              <p:nvPr/>
            </p:nvSpPr>
            <p:spPr bwMode="auto">
              <a:xfrm>
                <a:off x="7175501" y="2852739"/>
                <a:ext cx="2379663" cy="26304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75501" y="2852739"/>
                <a:ext cx="2379663" cy="2630487"/>
              </a:xfrm>
              <a:prstGeom prst="rect">
                <a:avLst/>
              </a:prstGeom>
              <a:blipFill>
                <a:blip r:embed="rId4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7680326" y="5695950"/>
                <a:ext cx="1871663" cy="116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0326" y="5695950"/>
                <a:ext cx="1871663" cy="1162050"/>
              </a:xfrm>
              <a:prstGeom prst="rect">
                <a:avLst/>
              </a:prstGeom>
              <a:blipFill>
                <a:blip r:embed="rId5"/>
                <a:stretch>
                  <a:fillRect l="-977" t="-6806" r="-55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24000" y="5229200"/>
            <a:ext cx="5940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касается поверхности сферы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сферу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сферу)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38">
                <a:extLst>
                  <a:ext uri="{FF2B5EF4-FFF2-40B4-BE49-F238E27FC236}">
                    <a16:creationId xmlns:a16="http://schemas.microsoft.com/office/drawing/2014/main" id="{39B3E1E4-0118-2CC1-9E80-CDC87CD23F81}"/>
                  </a:ext>
                </a:extLst>
              </p:cNvPr>
              <p:cNvSpPr txBox="1"/>
              <p:nvPr/>
            </p:nvSpPr>
            <p:spPr bwMode="auto">
              <a:xfrm>
                <a:off x="1562100" y="1692308"/>
                <a:ext cx="91440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Объект 38">
                <a:extLst>
                  <a:ext uri="{FF2B5EF4-FFF2-40B4-BE49-F238E27FC236}">
                    <a16:creationId xmlns:a16="http://schemas.microsoft.com/office/drawing/2014/main" id="{39B3E1E4-0118-2CC1-9E80-CDC87CD23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2100" y="1692308"/>
                <a:ext cx="9144000" cy="630237"/>
              </a:xfrm>
              <a:prstGeom prst="rect">
                <a:avLst/>
              </a:prstGeom>
              <a:blipFill>
                <a:blip r:embed="rId6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4" grpId="0"/>
      <p:bldP spid="5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BC0D8-7DEB-9E94-ABFC-24020456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 базовой сферы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AF89D6-4107-87B6-6341-BA2942F6F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𝑑𝑦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𝑑𝑍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AF89D6-4107-87B6-6341-BA2942F6F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128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895EA-DC03-242E-037D-C1DDB8EF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с произвольной сферой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9E32F3-A85C-90DE-CB82-CBCEAE37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Преобразуем луч в систему координат базовой сферы</a:t>
            </a:r>
            <a:endParaRPr lang="en-US" dirty="0"/>
          </a:p>
          <a:p>
            <a:pPr lvl="1"/>
            <a:r>
              <a:rPr lang="ru-RU" dirty="0"/>
              <a:t>Умножаем точку испускания луча и его направление на матрицу обратного преобразования сферы</a:t>
            </a:r>
            <a:endParaRPr lang="en-US" dirty="0"/>
          </a:p>
          <a:p>
            <a:r>
              <a:rPr lang="ru-RU" dirty="0"/>
              <a:t>Находим пересечение трансформированного луча с базовой </a:t>
            </a:r>
            <a:r>
              <a:rPr lang="ru-RU" dirty="0" err="1"/>
              <a:t>сферов</a:t>
            </a:r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182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CD862D-F521-4206-88E4-110E70CD8C07}"/>
              </a:ext>
            </a:extLst>
          </p:cNvPr>
          <p:cNvSpPr txBox="1"/>
          <p:nvPr/>
        </p:nvSpPr>
        <p:spPr>
          <a:xfrm>
            <a:off x="0" y="0"/>
            <a:ext cx="12192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CSphere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::Hit(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Transform(ray,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GetInverseTransform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дискриминант (для случая четного коэффициента при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disc = b * b - a * c;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(disc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HIT_TIME_EPSILON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т.к. коэффициент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A=|c|^2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положителен 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sqrt(B^2 - AC)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тоже положителен, то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t0 &lt;= t1.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Нам важно упорядочить точки пересечения в порядке возрастания времени столкновения,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поэтому сначала будет добавлена точке в момент времени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t0,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 потом - в момент времени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*/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a;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sqrt(disc);</a:t>
            </a:r>
          </a:p>
        </p:txBody>
      </p:sp>
    </p:spTree>
    <p:extLst>
      <p:ext uri="{BB962C8B-B14F-4D97-AF65-F5344CB8AC3E}">
        <p14:creationId xmlns:p14="http://schemas.microsoft.com/office/powerpoint/2010/main" val="360250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2230A7-7D1B-441B-A5F1-08297E344DA9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[&amp;ray,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&amp;intersection](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 &gt; HIT_TIME_EPSILON)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hitPoint0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CVector3d hitPoint0InObjectSpace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(t);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hitNormal0InObjectSpace = hitPoint0InObjectSpace;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hitNormal0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hitNormal0InObjectSpace;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Создаем и добавляем новую точку пересечения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hit0(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t, 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hitPoint0, hitPoint0InObjectSpace,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hitNormal0, hitNormal0InObjectSpace);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(hit0);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((-b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((-b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Было ли хотя бы одно столкновение луча со сферой в положительном времени?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intersection.GetHitsCount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08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Существуют алгоритмы синтеза трехмерных изображений, более точно моделирующие физические законы распространения и взаимодействия света с объектами</a:t>
            </a:r>
          </a:p>
          <a:p>
            <a:pPr lvl="1" eaLnBrk="1" hangingPunct="1"/>
            <a:r>
              <a:rPr lang="ru-RU"/>
              <a:t>Трассировка лучей </a:t>
            </a:r>
            <a:r>
              <a:rPr lang="en-US"/>
              <a:t>Ray-tracing</a:t>
            </a:r>
            <a:endParaRPr lang="ru-RU"/>
          </a:p>
          <a:p>
            <a:pPr lvl="1" eaLnBrk="1" hangingPunct="1"/>
            <a:r>
              <a:rPr lang="ru-RU"/>
              <a:t>Алгоритмы расчета глобального освещения</a:t>
            </a:r>
            <a:endParaRPr lang="en-US"/>
          </a:p>
          <a:p>
            <a:pPr lvl="1" eaLnBrk="1" hangingPunct="1"/>
            <a:r>
              <a:rPr lang="ru-RU"/>
              <a:t>Фотонные карты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8DAC2D-3198-1D34-F7F8-5F32DC5E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CECFC-7F2C-6140-230C-2FC853B92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5640" y="1917039"/>
            <a:ext cx="6258602" cy="4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66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базовым коническим цилиндром</a:t>
            </a:r>
          </a:p>
        </p:txBody>
      </p:sp>
      <p:sp>
        <p:nvSpPr>
          <p:cNvPr id="4" name="Дуга 3"/>
          <p:cNvSpPr/>
          <p:nvPr/>
        </p:nvSpPr>
        <p:spPr>
          <a:xfrm>
            <a:off x="6813378" y="2276872"/>
            <a:ext cx="2168392" cy="855944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6242748" y="3988760"/>
            <a:ext cx="3324868" cy="1312448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Дуга 6"/>
          <p:cNvSpPr/>
          <p:nvPr/>
        </p:nvSpPr>
        <p:spPr>
          <a:xfrm>
            <a:off x="6242748" y="3988760"/>
            <a:ext cx="3324868" cy="1312448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6240017" y="2688382"/>
            <a:ext cx="573657" cy="19474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6" idx="2"/>
            <a:endCxn id="4" idx="2"/>
          </p:cNvCxnSpPr>
          <p:nvPr/>
        </p:nvCxnSpPr>
        <p:spPr>
          <a:xfrm flipH="1" flipV="1">
            <a:off x="8981770" y="2704844"/>
            <a:ext cx="585846" cy="19401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7896200" y="4221088"/>
            <a:ext cx="1296144" cy="43204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544272" y="4365104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=1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8112224" y="242088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=s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7896200" y="3429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H=1</a:t>
            </a:r>
            <a:endParaRPr lang="ru-RU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>
            <a:off x="7896200" y="4653136"/>
            <a:ext cx="223224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>
            <a:off x="6744072" y="4653136"/>
            <a:ext cx="115212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V="1">
            <a:off x="7896200" y="1844824"/>
            <a:ext cx="0" cy="2808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7896200" y="2708920"/>
            <a:ext cx="0" cy="19442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Дуга 4"/>
          <p:cNvSpPr/>
          <p:nvPr/>
        </p:nvSpPr>
        <p:spPr>
          <a:xfrm>
            <a:off x="6813378" y="2276872"/>
            <a:ext cx="2168392" cy="855944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7896200" y="170080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7104112" y="52292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3" name="TextBox 42"/>
          <p:cNvSpPr txBox="1"/>
          <p:nvPr/>
        </p:nvSpPr>
        <p:spPr>
          <a:xfrm>
            <a:off x="9696400" y="486916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Объект 43"/>
              <p:cNvSpPr txBox="1"/>
              <p:nvPr/>
            </p:nvSpPr>
            <p:spPr bwMode="auto">
              <a:xfrm>
                <a:off x="1703388" y="1989139"/>
                <a:ext cx="4218926" cy="237648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ctrlP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0;1</m:t>
                                  </m:r>
                                </m:e>
                              </m:d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4" name="Объект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3388" y="1989139"/>
                <a:ext cx="4218926" cy="23764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Объект 44"/>
              <p:cNvSpPr txBox="1"/>
              <p:nvPr/>
            </p:nvSpPr>
            <p:spPr bwMode="auto">
              <a:xfrm>
                <a:off x="1524001" y="5732464"/>
                <a:ext cx="8037513" cy="7207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Объект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5732464"/>
                <a:ext cx="8037513" cy="720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единительная линия 53"/>
          <p:cNvCxnSpPr/>
          <p:nvPr/>
        </p:nvCxnSpPr>
        <p:spPr>
          <a:xfrm>
            <a:off x="3641700" y="385710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032104" y="436510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56" name="Овал 55"/>
          <p:cNvSpPr/>
          <p:nvPr/>
        </p:nvSpPr>
        <p:spPr>
          <a:xfrm>
            <a:off x="6931521" y="460551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/>
          <p:nvPr/>
        </p:nvCxnSpPr>
        <p:spPr>
          <a:xfrm>
            <a:off x="3647728" y="386104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Овал 57"/>
          <p:cNvSpPr/>
          <p:nvPr/>
        </p:nvSpPr>
        <p:spPr>
          <a:xfrm>
            <a:off x="3575720" y="37890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4799856" y="414908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468216" y="393305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8112224" y="515719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62" name="Овал 61"/>
          <p:cNvSpPr/>
          <p:nvPr/>
        </p:nvSpPr>
        <p:spPr>
          <a:xfrm>
            <a:off x="8256240" y="494116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/>
              <a:t>Пересечение луча с базовым коническим цилиндром</a:t>
            </a:r>
            <a:r>
              <a:rPr lang="en-US" sz="4400" dirty="0"/>
              <a:t> (</a:t>
            </a:r>
            <a:r>
              <a:rPr lang="ru-RU" sz="4400" dirty="0"/>
              <a:t>продолжение)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Object 2"/>
              <p:cNvSpPr txBox="1"/>
              <p:nvPr/>
            </p:nvSpPr>
            <p:spPr bwMode="auto">
              <a:xfrm>
                <a:off x="263352" y="1844676"/>
                <a:ext cx="11928648" cy="41878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2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ctrlPr>
                                            <a:rPr lang="ru-RU" sz="22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ru-RU" sz="22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623888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1−2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717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352" y="1844676"/>
                <a:ext cx="11928648" cy="4187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Object 2"/>
              <p:cNvSpPr txBox="1"/>
              <p:nvPr/>
            </p:nvSpPr>
            <p:spPr bwMode="auto">
              <a:xfrm>
                <a:off x="407368" y="2238374"/>
                <a:ext cx="11784632" cy="3998938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ru-RU" sz="2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𝐹𝑞</m:t>
                          </m:r>
                        </m:e>
                      </m:d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𝐹𝑞</m:t>
                      </m:r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19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368" y="2238374"/>
                <a:ext cx="11784632" cy="39989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Object 2"/>
              <p:cNvSpPr txBox="1"/>
              <p:nvPr/>
            </p:nvSpPr>
            <p:spPr bwMode="auto">
              <a:xfrm>
                <a:off x="1847850" y="1989138"/>
                <a:ext cx="3600078" cy="29527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𝐹𝑞</m:t>
                      </m:r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19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0" y="1989138"/>
                <a:ext cx="3600078" cy="2952750"/>
              </a:xfrm>
              <a:prstGeom prst="rect">
                <a:avLst/>
              </a:prstGeom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Object 2"/>
              <p:cNvSpPr txBox="1"/>
              <p:nvPr/>
            </p:nvSpPr>
            <p:spPr bwMode="auto">
              <a:xfrm>
                <a:off x="6816726" y="1844675"/>
                <a:ext cx="3167707" cy="26304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219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6726" y="1844675"/>
                <a:ext cx="3167707" cy="2630488"/>
              </a:xfrm>
              <a:prstGeom prst="rect">
                <a:avLst/>
              </a:prstGeom>
              <a:blipFill>
                <a:blip r:embed="rId3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24000" y="5103674"/>
            <a:ext cx="6443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пересекает боковую поверхность или касается её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поверхность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поверхность)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0" name="Object 4"/>
              <p:cNvSpPr txBox="1"/>
              <p:nvPr/>
            </p:nvSpPr>
            <p:spPr bwMode="auto">
              <a:xfrm>
                <a:off x="7967663" y="4724401"/>
                <a:ext cx="2160785" cy="17113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220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7663" y="4724401"/>
                <a:ext cx="2160785" cy="1711325"/>
              </a:xfrm>
              <a:prstGeom prst="rect">
                <a:avLst/>
              </a:prstGeom>
              <a:blipFill>
                <a:blip r:embed="rId4"/>
                <a:stretch>
                  <a:fillRect l="-565" t="-46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/>
      <p:bldP spid="9219" grpId="0"/>
      <p:bldP spid="5" grpId="0"/>
      <p:bldP spid="92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AB7DB-3CBC-458C-8FA8-11FB9A4B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912C52-1A18-45C5-9AE3-5692BAA3C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127" y="1556792"/>
            <a:ext cx="6953746" cy="522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5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произвольно трансформированным объектом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Пусть к объекту применена некоторая трансформация </a:t>
            </a:r>
            <a:r>
              <a:rPr lang="en-US" dirty="0"/>
              <a:t>T</a:t>
            </a:r>
          </a:p>
          <a:p>
            <a:r>
              <a:rPr lang="ru-RU" dirty="0"/>
              <a:t>Для нахождения точки пересечения можно применить трансформацию, обратную </a:t>
            </a:r>
            <a:r>
              <a:rPr lang="en-US" dirty="0"/>
              <a:t>T</a:t>
            </a:r>
            <a:r>
              <a:rPr lang="ru-RU" dirty="0"/>
              <a:t>, к лучу и найти точку пересечения трансформированного луча с объектом</a:t>
            </a:r>
          </a:p>
          <a:p>
            <a:pPr lvl="1"/>
            <a:r>
              <a:rPr lang="ru-RU" dirty="0"/>
              <a:t>Если преобразование </a:t>
            </a:r>
            <a:r>
              <a:rPr lang="en-US" dirty="0"/>
              <a:t>T </a:t>
            </a:r>
            <a:r>
              <a:rPr lang="ru-RU" dirty="0"/>
              <a:t>задано матрицей </a:t>
            </a:r>
            <a:r>
              <a:rPr lang="en-US" dirty="0"/>
              <a:t>M</a:t>
            </a:r>
            <a:r>
              <a:rPr lang="ru-RU" dirty="0"/>
              <a:t>, то для нахождения обратного преобразования луча нужно найти матрицу </a:t>
            </a:r>
            <a:r>
              <a:rPr lang="en-US" dirty="0"/>
              <a:t>M</a:t>
            </a:r>
            <a:r>
              <a:rPr lang="ru-RU" baseline="30000" dirty="0"/>
              <a:t>-1</a:t>
            </a:r>
            <a:r>
              <a:rPr lang="en-US" dirty="0"/>
              <a:t> </a:t>
            </a:r>
            <a:r>
              <a:rPr lang="ru-RU" dirty="0"/>
              <a:t>и применить данную матрицу к точке испускания луча и его направлению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Преимущества данного способа</a:t>
            </a:r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Трансформация луча проще трансформации объекта</a:t>
            </a:r>
          </a:p>
          <a:p>
            <a:pPr lvl="1"/>
            <a:r>
              <a:rPr lang="ru-RU" dirty="0"/>
              <a:t>Как до, так и после трансформации луч задается точкой испускания и направлением</a:t>
            </a:r>
          </a:p>
          <a:p>
            <a:r>
              <a:rPr lang="ru-RU" dirty="0"/>
              <a:t>Найти точки пересечения луча с базовым объектом может оказаться проще, чем найти пересечения с произвольно трансформированным объектом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4" name="Object 4"/>
              <p:cNvSpPr txBox="1"/>
              <p:nvPr/>
            </p:nvSpPr>
            <p:spPr bwMode="auto">
              <a:xfrm>
                <a:off x="1199456" y="4797152"/>
                <a:ext cx="2952328" cy="100811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24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9456" y="4797152"/>
                <a:ext cx="2952328" cy="1008112"/>
              </a:xfrm>
              <a:prstGeom prst="rect">
                <a:avLst/>
              </a:prstGeom>
              <a:blipFill>
                <a:blip r:embed="rId2"/>
                <a:stretch>
                  <a:fillRect l="-1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 полигональными сетками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нахождения точек пересечения луча с полигональной сеткой необходимо найти точки пересечения со всеми ее гранями</a:t>
            </a:r>
          </a:p>
          <a:p>
            <a:pPr lvl="1"/>
            <a:r>
              <a:rPr lang="ru-RU" dirty="0"/>
              <a:t>Треугольные грани упрощают нахождение точек пересечения</a:t>
            </a:r>
          </a:p>
          <a:p>
            <a:r>
              <a:rPr lang="ru-RU" dirty="0"/>
              <a:t>На практике полный перебор всех граней сетки не применяется в виду низкого быстродействия</a:t>
            </a:r>
          </a:p>
          <a:p>
            <a:pPr lvl="1"/>
            <a:r>
              <a:rPr lang="ru-RU" dirty="0"/>
              <a:t>Сетка представляется в виде дерева, что сокращает сложность задачи с</a:t>
            </a:r>
            <a:r>
              <a:rPr lang="en-US" dirty="0"/>
              <a:t> O(N) </a:t>
            </a:r>
            <a:r>
              <a:rPr lang="ru-RU" dirty="0"/>
              <a:t>до </a:t>
            </a:r>
            <a:r>
              <a:rPr lang="en-US" dirty="0"/>
              <a:t>O(</a:t>
            </a:r>
            <a:r>
              <a:rPr lang="en-US" dirty="0" err="1"/>
              <a:t>logN</a:t>
            </a:r>
            <a:r>
              <a:rPr lang="en-US" dirty="0"/>
              <a:t>)</a:t>
            </a:r>
            <a:endParaRPr lang="ru-RU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единительная линия 33"/>
          <p:cNvCxnSpPr/>
          <p:nvPr/>
        </p:nvCxnSpPr>
        <p:spPr>
          <a:xfrm>
            <a:off x="5235735" y="3062162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треугольником</a:t>
            </a:r>
          </a:p>
        </p:txBody>
      </p:sp>
      <p:sp>
        <p:nvSpPr>
          <p:cNvPr id="19" name="Равнобедренный треугольник 18"/>
          <p:cNvSpPr/>
          <p:nvPr/>
        </p:nvSpPr>
        <p:spPr>
          <a:xfrm>
            <a:off x="2161840" y="1766018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2161839" y="39982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6266295" y="392625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5042159" y="13339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4803687" y="291814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36" name="Овал 35"/>
          <p:cNvSpPr/>
          <p:nvPr/>
        </p:nvSpPr>
        <p:spPr>
          <a:xfrm>
            <a:off x="5163727" y="299015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/>
          <p:cNvCxnSpPr/>
          <p:nvPr/>
        </p:nvCxnSpPr>
        <p:spPr>
          <a:xfrm>
            <a:off x="987263" y="2054050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987263" y="2054050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/>
          <p:cNvSpPr/>
          <p:nvPr/>
        </p:nvSpPr>
        <p:spPr>
          <a:xfrm>
            <a:off x="915255" y="198204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2139391" y="234208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07751" y="2126059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38200" y="4603948"/>
            <a:ext cx="9905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Найти точку </a:t>
            </a:r>
            <a:r>
              <a:rPr lang="en-US" dirty="0"/>
              <a:t>P</a:t>
            </a:r>
            <a:r>
              <a:rPr lang="ru-RU" dirty="0"/>
              <a:t> пересечения с плоскостью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Определить принадлежность данной точки внутренней области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Вычислить интерполированные значения атрибутов вершин (цвет, нормаль и др.) в точке пересечения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трассировки лучей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b="1">
                <a:solidFill>
                  <a:schemeClr val="hlink"/>
                </a:solidFill>
              </a:rPr>
              <a:t>Трассировка лучей</a:t>
            </a:r>
            <a:r>
              <a:rPr lang="ru-RU"/>
              <a:t> (</a:t>
            </a:r>
            <a:r>
              <a:rPr lang="en-US"/>
              <a:t>Ray tracing</a:t>
            </a:r>
            <a:r>
              <a:rPr lang="ru-RU"/>
              <a:t>) – алгоритм машинной графики, позволяющий создавать фотореалистичные изображения трехмерных сцен любой сложности</a:t>
            </a:r>
          </a:p>
          <a:p>
            <a:pPr eaLnBrk="1" hangingPunct="1">
              <a:lnSpc>
                <a:spcPct val="90000"/>
              </a:lnSpc>
            </a:pPr>
            <a:r>
              <a:rPr lang="ru-RU"/>
              <a:t>В основе данного метода – моделирование процесса прохождения луча света через трехмерную сцену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Нахождение точки пересечения луча с плоскостью треугольника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Найти уравнение плоскости треугольника</a:t>
            </a:r>
          </a:p>
          <a:p>
            <a:pPr lvl="1"/>
            <a:r>
              <a:rPr lang="ru-RU" dirty="0"/>
              <a:t>Вычислить нормаль через векторное произведение двух сторон треугольника (коэффициенты </a:t>
            </a:r>
            <a:r>
              <a:rPr lang="en-US" dirty="0"/>
              <a:t>A, B, C)</a:t>
            </a:r>
            <a:endParaRPr lang="ru-RU" dirty="0"/>
          </a:p>
          <a:p>
            <a:pPr lvl="1"/>
            <a:r>
              <a:rPr lang="ru-RU" dirty="0"/>
              <a:t>Вычислить скалярное произведение нормали и любой из вершин треугольника (коэффициент </a:t>
            </a:r>
            <a:r>
              <a:rPr lang="en-US" dirty="0"/>
              <a:t>–D)</a:t>
            </a:r>
          </a:p>
          <a:p>
            <a:r>
              <a:rPr lang="ru-RU" dirty="0"/>
              <a:t>Найти точку пересечения луча с плоскостью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Определение принадлежности точки внутренней области треугольника</a:t>
            </a:r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4727849" y="2348880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583832" y="465313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32304" y="450912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608168" y="191683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7464152" y="306896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7729736" y="357301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3"/>
          </p:cNvCxnSpPr>
          <p:nvPr/>
        </p:nvCxnSpPr>
        <p:spPr>
          <a:xfrm flipH="1" flipV="1">
            <a:off x="7824193" y="4005064"/>
            <a:ext cx="511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4" idx="2"/>
          </p:cNvCxnSpPr>
          <p:nvPr/>
        </p:nvCxnSpPr>
        <p:spPr>
          <a:xfrm flipV="1">
            <a:off x="4727848" y="3629026"/>
            <a:ext cx="3101702" cy="9521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8208" y="40770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</a:t>
            </a:r>
            <a:r>
              <a:rPr lang="en-US" baseline="-25000" dirty="0" err="1"/>
              <a:t>AB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1847528" y="227687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Точка </a:t>
            </a:r>
            <a:r>
              <a:rPr lang="en-US" dirty="0"/>
              <a:t>P </a:t>
            </a:r>
            <a:r>
              <a:rPr lang="ru-RU" dirty="0"/>
              <a:t>лежит внутри треугольника, если </a:t>
            </a:r>
            <a:r>
              <a:rPr lang="en-US" dirty="0"/>
              <a:t> </a:t>
            </a:r>
            <a:r>
              <a:rPr lang="ru-RU" dirty="0"/>
              <a:t>одновременно выполняются условия: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21"/>
              <p:cNvSpPr txBox="1"/>
              <p:nvPr/>
            </p:nvSpPr>
            <p:spPr bwMode="auto">
              <a:xfrm>
                <a:off x="1524000" y="3284539"/>
                <a:ext cx="2339752" cy="16795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𝐴𝐵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𝐵𝐶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𝐶𝐴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Объект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3284539"/>
                <a:ext cx="2339752" cy="1679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524000" y="5013176"/>
            <a:ext cx="799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ru-RU" baseline="-25000" dirty="0"/>
              <a:t>*</a:t>
            </a:r>
            <a:r>
              <a:rPr lang="en-US" dirty="0"/>
              <a:t> </a:t>
            </a:r>
            <a:r>
              <a:rPr lang="ru-RU" dirty="0"/>
              <a:t>– перпендикуляры к ребрам треугольника, лежащие в его плоскости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23"/>
              <p:cNvSpPr txBox="1"/>
              <p:nvPr/>
            </p:nvSpPr>
            <p:spPr bwMode="auto">
              <a:xfrm>
                <a:off x="1847850" y="5376864"/>
                <a:ext cx="3058506" cy="148113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𝐶𝐴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Объект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0" y="5376864"/>
                <a:ext cx="3058506" cy="1481137"/>
              </a:xfrm>
              <a:prstGeom prst="rect">
                <a:avLst/>
              </a:prstGeom>
              <a:blipFill>
                <a:blip r:embed="rId3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3" name="Равнобедренный треугольник 2"/>
          <p:cNvSpPr/>
          <p:nvPr/>
        </p:nvSpPr>
        <p:spPr>
          <a:xfrm>
            <a:off x="6922654" y="1870708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1027109" y="403094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802973" y="143866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010885" y="273480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7" name="Овал 6"/>
          <p:cNvSpPr/>
          <p:nvPr/>
        </p:nvSpPr>
        <p:spPr>
          <a:xfrm>
            <a:off x="9154901" y="309484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9082893" y="3526892"/>
            <a:ext cx="5116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3" idx="2"/>
          </p:cNvCxnSpPr>
          <p:nvPr/>
        </p:nvCxnSpPr>
        <p:spPr>
          <a:xfrm flipV="1">
            <a:off x="6922653" y="3166852"/>
            <a:ext cx="2304256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06629" y="367090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0091005" y="287882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P’</a:t>
            </a:r>
            <a:endParaRPr lang="ru-RU" sz="2400" dirty="0"/>
          </a:p>
        </p:txBody>
      </p:sp>
      <p:sp>
        <p:nvSpPr>
          <p:cNvPr id="14" name="Овал 13"/>
          <p:cNvSpPr/>
          <p:nvPr/>
        </p:nvSpPr>
        <p:spPr>
          <a:xfrm>
            <a:off x="9946989" y="309484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stCxn id="3" idx="0"/>
            <a:endCxn id="3" idx="3"/>
          </p:cNvCxnSpPr>
          <p:nvPr/>
        </p:nvCxnSpPr>
        <p:spPr>
          <a:xfrm>
            <a:off x="10024112" y="1870708"/>
            <a:ext cx="0" cy="223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874981" y="41029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ru-RU" dirty="0"/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217795"/>
              </p:ext>
            </p:extLst>
          </p:nvPr>
        </p:nvGraphicFramePr>
        <p:xfrm>
          <a:off x="8722853" y="3598900"/>
          <a:ext cx="288032" cy="489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6720" imgH="215640" progId="Equation.3">
                  <p:embed/>
                </p:oleObj>
              </mc:Choice>
              <mc:Fallback>
                <p:oleObj name="Equation" r:id="rId2" imgW="1267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2853" y="3598900"/>
                        <a:ext cx="288032" cy="4896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21"/>
              <p:cNvSpPr txBox="1"/>
              <p:nvPr/>
            </p:nvSpPr>
            <p:spPr bwMode="auto">
              <a:xfrm>
                <a:off x="549951" y="1592437"/>
                <a:ext cx="5983047" cy="286226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𝐷𝑃</m:t>
                              </m:r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func>
                        <m:func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e>
                      </m:rad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22" name="Объект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951" y="1592437"/>
                <a:ext cx="5983047" cy="286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23"/>
              <p:cNvSpPr txBox="1"/>
              <p:nvPr/>
            </p:nvSpPr>
            <p:spPr bwMode="auto">
              <a:xfrm>
                <a:off x="549951" y="4868863"/>
                <a:ext cx="10798079" cy="13557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𝐷𝑃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′=П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р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func>
                            <m:func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𝐴𝑃</m:t>
                                  </m:r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𝐷𝐶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Объект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951" y="4868863"/>
                <a:ext cx="10798079" cy="1355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135560" y="6165305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</a:t>
            </a:r>
            <a:r>
              <a:rPr lang="en-US" dirty="0"/>
              <a:t>AP</a:t>
            </a:r>
            <a:r>
              <a:rPr lang="en-US" dirty="0">
                <a:latin typeface="Calibri"/>
                <a:cs typeface="Calibri"/>
              </a:rPr>
              <a:t>•</a:t>
            </a:r>
            <a:r>
              <a:rPr lang="en-US" dirty="0"/>
              <a:t>DC&lt;0</a:t>
            </a:r>
            <a:r>
              <a:rPr lang="ru-RU" dirty="0"/>
              <a:t> точка </a:t>
            </a:r>
            <a:r>
              <a:rPr lang="en-US" dirty="0"/>
              <a:t>P </a:t>
            </a:r>
            <a:r>
              <a:rPr lang="ru-RU" dirty="0"/>
              <a:t>находится вне треугольника </a:t>
            </a:r>
            <a:r>
              <a:rPr lang="en-US" dirty="0"/>
              <a:t>ABC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7714741" y="35989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endParaRPr lang="ru-RU" dirty="0"/>
          </a:p>
        </p:txBody>
      </p:sp>
      <p:sp>
        <p:nvSpPr>
          <p:cNvPr id="27" name="Дуга 26"/>
          <p:cNvSpPr/>
          <p:nvPr/>
        </p:nvSpPr>
        <p:spPr>
          <a:xfrm>
            <a:off x="7066669" y="3670908"/>
            <a:ext cx="720080" cy="720080"/>
          </a:xfrm>
          <a:prstGeom prst="arc">
            <a:avLst>
              <a:gd name="adj1" fmla="val 17280114"/>
              <a:gd name="adj2" fmla="val 36243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 каждой вершиной сетки можно связать некоторый набор атрибутов (цвет, нормаль, текстурные координаты и т.п.)</a:t>
            </a:r>
          </a:p>
          <a:p>
            <a:r>
              <a:rPr lang="ru-RU" dirty="0"/>
              <a:t>В точке пересечения луча и треугольной грани сетки вычисляются весовые коэффициенты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endParaRPr lang="ru-RU" dirty="0"/>
          </a:p>
          <a:p>
            <a:pPr lvl="1"/>
            <a:r>
              <a:rPr lang="ru-RU" dirty="0"/>
              <a:t>Сумма коэффициентов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r>
              <a:rPr lang="en-US" baseline="-25000" dirty="0"/>
              <a:t> </a:t>
            </a:r>
            <a:r>
              <a:rPr lang="ru-RU" dirty="0"/>
              <a:t>для любой</a:t>
            </a:r>
            <a:r>
              <a:rPr lang="en-US" dirty="0"/>
              <a:t> </a:t>
            </a:r>
            <a:r>
              <a:rPr lang="ru-RU" dirty="0"/>
              <a:t>точки треугольника равна 1, а сами коэффициенты находятся в диапазоне от 0 до 1</a:t>
            </a:r>
          </a:p>
          <a:p>
            <a:r>
              <a:rPr lang="ru-RU" dirty="0"/>
              <a:t>Данные коэффициенты используются для вычисления взвешенного (интерполированного) значения атрибутов вершин в точке пересечения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08DDB12-51FD-4580-8D4C-07EC19D3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96E3FE-0330-4C99-91C9-F52520CC8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811845"/>
            <a:ext cx="6192688" cy="465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24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освещения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прямого освещения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столкновении луча с поверхностью выполняется суммарный вклад источников света в освещенность данной точки поверхности</a:t>
            </a:r>
          </a:p>
          <a:p>
            <a:pPr lvl="1"/>
            <a:r>
              <a:rPr lang="ru-RU" dirty="0"/>
              <a:t>Строятся вторичные лучи из точки столкновения по направлению к источникам света</a:t>
            </a:r>
          </a:p>
          <a:p>
            <a:pPr lvl="1"/>
            <a:r>
              <a:rPr lang="ru-RU" dirty="0"/>
              <a:t>Вычисляется расчет освещения с использованием заданной модели освещения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вычисления диффузной составляющей отраженного света</a:t>
            </a:r>
          </a:p>
        </p:txBody>
      </p:sp>
      <p:sp>
        <p:nvSpPr>
          <p:cNvPr id="5" name="Овал 4"/>
          <p:cNvSpPr/>
          <p:nvPr/>
        </p:nvSpPr>
        <p:spPr>
          <a:xfrm>
            <a:off x="8427716" y="4005064"/>
            <a:ext cx="3168352" cy="18002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7851652" y="2132856"/>
            <a:ext cx="576064" cy="57606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16-конечная звезда 6"/>
          <p:cNvSpPr/>
          <p:nvPr/>
        </p:nvSpPr>
        <p:spPr>
          <a:xfrm>
            <a:off x="5259364" y="4293096"/>
            <a:ext cx="720080" cy="720080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лыбающееся лицо 7"/>
          <p:cNvSpPr/>
          <p:nvPr/>
        </p:nvSpPr>
        <p:spPr>
          <a:xfrm>
            <a:off x="5115348" y="2060848"/>
            <a:ext cx="936104" cy="936104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5619404" y="2564904"/>
            <a:ext cx="3744416" cy="15121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9291812" y="3645024"/>
            <a:ext cx="7200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91812" y="342900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8139684" y="2420888"/>
            <a:ext cx="1224136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5619404" y="4077072"/>
            <a:ext cx="3744416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715748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28124" y="39957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63620" y="335699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v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Объект 24"/>
              <p:cNvSpPr txBox="1"/>
              <p:nvPr/>
            </p:nvSpPr>
            <p:spPr bwMode="auto">
              <a:xfrm>
                <a:off x="710589" y="5161249"/>
                <a:ext cx="7408788" cy="154667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5" name="Объект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589" y="5161249"/>
                <a:ext cx="7408788" cy="15466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Отбрасывание теней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затененности точки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точку поверхности попадает свет от источника, если луч, испущенный из данной точки по направлению к источнику не встречает на своем пути препятствий</a:t>
            </a:r>
          </a:p>
          <a:p>
            <a:pPr lvl="1"/>
            <a:r>
              <a:rPr lang="ru-RU" dirty="0"/>
              <a:t>Отсутствуют пересечения луча с объектами сцены</a:t>
            </a:r>
          </a:p>
          <a:p>
            <a:pPr lvl="1"/>
            <a:r>
              <a:rPr lang="ru-RU" dirty="0"/>
              <a:t>Объекты «за источником света» не отбрасывают тени (</a:t>
            </a:r>
            <a:r>
              <a:rPr lang="en-US" dirty="0"/>
              <a:t>t </a:t>
            </a:r>
            <a:r>
              <a:rPr lang="ru-RU" dirty="0"/>
              <a:t>пересечения </a:t>
            </a:r>
            <a:r>
              <a:rPr lang="en-US" dirty="0"/>
              <a:t>&gt; 1)</a:t>
            </a:r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трассировки лучей</a:t>
            </a:r>
          </a:p>
        </p:txBody>
      </p:sp>
      <p:pic>
        <p:nvPicPr>
          <p:cNvPr id="4" name="Содержимое 3" descr="raytra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24317" y="1825625"/>
            <a:ext cx="6543365" cy="4351338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/>
          <p:nvPr/>
        </p:nvSpPr>
        <p:spPr>
          <a:xfrm rot="8082189">
            <a:off x="4374024" y="892402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5735960" y="4697760"/>
            <a:ext cx="4104456" cy="21602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лыбающееся лицо 4"/>
          <p:cNvSpPr/>
          <p:nvPr/>
        </p:nvSpPr>
        <p:spPr>
          <a:xfrm>
            <a:off x="2207568" y="2996952"/>
            <a:ext cx="1080120" cy="108012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5375920" y="2060848"/>
            <a:ext cx="936104" cy="93610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8082189">
            <a:off x="6102217" y="2476577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3359696" y="3717032"/>
            <a:ext cx="3816424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5159896" y="1435516"/>
            <a:ext cx="2016224" cy="328962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5807968" y="2492896"/>
            <a:ext cx="1368152" cy="223224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4" idx="1"/>
          </p:cNvCxnSpPr>
          <p:nvPr/>
        </p:nvCxnSpPr>
        <p:spPr>
          <a:xfrm>
            <a:off x="3431704" y="3717032"/>
            <a:ext cx="2905340" cy="1297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5519936" y="1196752"/>
            <a:ext cx="817108" cy="381736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4" idx="1"/>
          </p:cNvCxnSpPr>
          <p:nvPr/>
        </p:nvCxnSpPr>
        <p:spPr>
          <a:xfrm flipH="1" flipV="1">
            <a:off x="5807968" y="2492896"/>
            <a:ext cx="529076" cy="252122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Умножение 23"/>
          <p:cNvSpPr/>
          <p:nvPr/>
        </p:nvSpPr>
        <p:spPr>
          <a:xfrm>
            <a:off x="6312024" y="3429000"/>
            <a:ext cx="360040" cy="36004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4439816" y="48691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Тени нет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Глобальная освещеность</a:t>
            </a:r>
            <a:br>
              <a:rPr lang="ru-RU"/>
            </a:br>
            <a:r>
              <a:rPr lang="ru-RU"/>
              <a:t>(</a:t>
            </a:r>
            <a:r>
              <a:rPr lang="en-US"/>
              <a:t>Global Illumination)</a:t>
            </a:r>
            <a:endParaRPr lang="ru-RU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Трассировка лучей учитывает лишь прямую освещенность поверхностей источниками света</a:t>
            </a:r>
          </a:p>
          <a:p>
            <a:pPr lvl="1" eaLnBrk="1" hangingPunct="1"/>
            <a:r>
              <a:rPr lang="ru-RU"/>
              <a:t>В реальности рассеянный свет от освещенных объектов вносит вклад в формирование цвета объектов, расположенных неподалеку</a:t>
            </a:r>
          </a:p>
          <a:p>
            <a:pPr lvl="1" eaLnBrk="1" hangingPunct="1"/>
            <a:r>
              <a:rPr lang="ru-RU"/>
              <a:t>В итоге это приводит к резким теням и к недостаточной освещенности участков сцены, на которые не попадают прямые лучи от источника света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3613" y="1628776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3613" y="1628776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6139" y="1844676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56139" y="1844676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Direct Illumination </a:t>
            </a:r>
            <a:r>
              <a:rPr lang="ru-RU"/>
              <a:t>и </a:t>
            </a:r>
            <a:r>
              <a:rPr lang="en-US"/>
              <a:t>Global Illumination</a:t>
            </a:r>
            <a:endParaRPr lang="ru-RU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Алгоритмы расчета глобальной освещенности с некоторым приближением учитывают распределение световой энергии между поверхностями сцены, решая </a:t>
            </a:r>
            <a:r>
              <a:rPr lang="ru-RU" b="1">
                <a:solidFill>
                  <a:schemeClr val="hlink"/>
                </a:solidFill>
              </a:rPr>
              <a:t>уравнение рендеринга</a:t>
            </a:r>
            <a:r>
              <a:rPr lang="ru-RU"/>
              <a:t> с заданной точностью</a:t>
            </a:r>
            <a:endParaRPr lang="ru-RU" b="1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ru-RU"/>
              <a:t>В частности, это позволяет учесть вклад диффузной составляющей отраженного света в формирование реалистичного изображения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Уравнение рендеринга (</a:t>
            </a:r>
            <a:r>
              <a:rPr lang="en-US"/>
              <a:t>Rendering Equation)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Данное уравнение теоретически описывает поток световой энергии проходящий через сцену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Основывается на физической природе света и законе сохранения энергии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В данной точке и направлении интенсивность исходящего света равна сумме </a:t>
            </a:r>
            <a:r>
              <a:rPr lang="ru-RU" b="1"/>
              <a:t>испускаемого</a:t>
            </a:r>
            <a:r>
              <a:rPr lang="ru-RU"/>
              <a:t> и </a:t>
            </a:r>
            <a:r>
              <a:rPr lang="ru-RU" b="1"/>
              <a:t>отраженного</a:t>
            </a:r>
            <a:r>
              <a:rPr lang="ru-RU"/>
              <a:t> телом света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Отраженный свет, в свою очередь, - это произведение суммарной интенсивности света, поступающего со всех направлений, коэффициента отражение материала и функции, зависящей от угла поступающего света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Алгоритмы, учитывающие глобальное освещение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Данные алгоритмы являются частными решениями уравнения рендеринга</a:t>
            </a:r>
          </a:p>
          <a:p>
            <a:pPr lvl="1" eaLnBrk="1" hangingPunct="1"/>
            <a:r>
              <a:rPr lang="en-US"/>
              <a:t>Radiocity</a:t>
            </a:r>
            <a:endParaRPr lang="ru-RU"/>
          </a:p>
          <a:p>
            <a:pPr lvl="1" eaLnBrk="1" hangingPunct="1"/>
            <a:r>
              <a:rPr lang="en-US"/>
              <a:t>Photon mapping</a:t>
            </a:r>
          </a:p>
          <a:p>
            <a:pPr lvl="1" eaLnBrk="1" hangingPunct="1"/>
            <a:r>
              <a:rPr lang="en-US"/>
              <a:t>Ambient occlusion</a:t>
            </a:r>
          </a:p>
          <a:p>
            <a:pPr lvl="1" eaLnBrk="1" hangingPunct="1"/>
            <a:endParaRPr lang="ru-RU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Radiocity</a:t>
            </a:r>
            <a:endParaRPr lang="ru-RU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Используется для расчета вклада диффузной составляющей света, отраженного от объектов, в освещенность сцены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375" y="1125539"/>
            <a:ext cx="662463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действия </a:t>
            </a:r>
            <a:r>
              <a:rPr lang="en-US"/>
              <a:t>Radiocity</a:t>
            </a:r>
            <a:endParaRPr lang="ru-RU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В основе метода лежит упрощение – учитывается лишь диффузный свет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При этом поверхность объектов сцены разбивается на лоскутки </a:t>
            </a:r>
            <a:r>
              <a:rPr lang="en-US" sz="2800"/>
              <a:t>(patches) </a:t>
            </a:r>
            <a:r>
              <a:rPr lang="ru-RU" sz="2800"/>
              <a:t>прямоугольной или треугольной формы</a:t>
            </a: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ru-RU" sz="2800"/>
              <a:t>В каждый из этих лоскутков осуществляется рендеринг сцены с целью расчета ее освещенности в данной точке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Этот процесс многократно повторяется, распространяя диффузный свет по всей сцене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8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9" name="Picture 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0" name="Picture 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1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2" name="Picture 2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3" name="Picture 2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Photon mapping</a:t>
            </a:r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400"/>
              <a:t>Лучи от камеры и источника света трассируются независимо друг от друга</a:t>
            </a:r>
            <a:endParaRPr lang="en-US" sz="2400"/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Затем на этапе расчета освещения происходит объединение информации, полученной при трассировке этих лучей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Лучи от источника представляют собой траекторию движения фотонов. При столкновении с поверхностями, фотоны отдают часть своей энергии и отражаются в некотором направлении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Информация о полученной поверхностями энергии сохраняется в кэше, называемом </a:t>
            </a:r>
            <a:r>
              <a:rPr lang="ru-RU" sz="2000" b="1">
                <a:solidFill>
                  <a:schemeClr val="hlink"/>
                </a:solidFill>
              </a:rPr>
              <a:t>фотонной картой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Данный подход позволяет передать каустики (блики), возникающие при прохождении света через прозрачные предметы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876" y="2133600"/>
            <a:ext cx="4608513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9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9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7714" y="1557338"/>
            <a:ext cx="5678487" cy="42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/>
            </a:br>
            <a:r>
              <a:rPr lang="en-US"/>
              <a:t>Ambient occlusion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Метод, позволяющий добавить реализм в сцену с учетом ослабления света, попадающего в данную точку поверхности, из-за преград, находящихся на пути света</a:t>
            </a:r>
          </a:p>
          <a:p>
            <a:pPr eaLnBrk="1" hangingPunct="1"/>
            <a:endParaRPr lang="ru-RU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0988" y="1052513"/>
            <a:ext cx="4037012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5776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1088" y="1052514"/>
            <a:ext cx="76200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08438" y="5935664"/>
            <a:ext cx="4608512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</a:t>
            </a:r>
            <a:r>
              <a:rPr lang="en-US" dirty="0"/>
              <a:t>Ambient Occlusion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Ambient Occlusion</a:t>
            </a:r>
            <a:endParaRPr lang="ru-RU" dirty="0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02558" y="2505075"/>
            <a:ext cx="4832246" cy="368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Текст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Ambient Occlusion</a:t>
            </a:r>
            <a:endParaRPr lang="ru-RU" dirty="0"/>
          </a:p>
        </p:txBody>
      </p:sp>
      <p:pic>
        <p:nvPicPr>
          <p:cNvPr id="1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l="20372" t="11324" r="485" b="8120"/>
          <a:stretch>
            <a:fillRect/>
          </a:stretch>
        </p:blipFill>
        <p:spPr bwMode="auto">
          <a:xfrm>
            <a:off x="6169026" y="2869418"/>
            <a:ext cx="4041775" cy="313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1"/>
          <p:cNvSpPr>
            <a:spLocks noChangeArrowheads="1"/>
          </p:cNvSpPr>
          <p:nvPr/>
        </p:nvSpPr>
        <p:spPr bwMode="auto">
          <a:xfrm>
            <a:off x="5519739" y="1916114"/>
            <a:ext cx="4968875" cy="38877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3" name="Freeform 11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>
          <a:xfrm>
            <a:off x="2674938" y="214314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0245" name="AutoShape 7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6" name="Oval 8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7" name="Oval 9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49" name="Freeform 16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0" name="Freeform 12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1" name="Oval 17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4" name="AutoShape 20"/>
          <p:cNvSpPr>
            <a:spLocks noChangeArrowheads="1"/>
          </p:cNvSpPr>
          <p:nvPr/>
        </p:nvSpPr>
        <p:spPr bwMode="auto">
          <a:xfrm>
            <a:off x="9696451" y="2492375"/>
            <a:ext cx="595313" cy="649288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5880101" y="4148139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56" name="Freeform 15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7" name="Text Box 24"/>
          <p:cNvSpPr txBox="1">
            <a:spLocks noChangeArrowheads="1"/>
          </p:cNvSpPr>
          <p:nvPr/>
        </p:nvSpPr>
        <p:spPr bwMode="auto">
          <a:xfrm>
            <a:off x="7896226" y="5372101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0258" name="Text Box 25"/>
          <p:cNvSpPr txBox="1">
            <a:spLocks noChangeArrowheads="1"/>
          </p:cNvSpPr>
          <p:nvPr/>
        </p:nvSpPr>
        <p:spPr bwMode="auto">
          <a:xfrm>
            <a:off x="152400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Луч от источника света испытывает множественные отражения и преломления от объектов сцены и, в конечном итоге, пройдя через пиксель воображаемой экранной плоскости, достигает глаза наблюдателя, изменив свой первоначальный цвет</a:t>
            </a:r>
          </a:p>
        </p:txBody>
      </p:sp>
      <p:sp>
        <p:nvSpPr>
          <p:cNvPr id="10259" name="Oval 26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animBg="1"/>
      <p:bldP spid="8210" grpId="0" animBg="1"/>
      <p:bldP spid="8211" grpId="0" animBg="1"/>
      <p:bldP spid="8214" grpId="0" animBg="1"/>
      <p:bldP spid="8219" grpId="0" animBg="1"/>
      <p:bldP spid="822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8C5FD4D-E0E1-DB04-BF38-D389DB79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DE4B2045-47C0-7603-CA8D-CBF7379B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PBR Book</a:t>
            </a:r>
            <a:r>
              <a:rPr lang="ru-RU" dirty="0"/>
              <a:t> (</a:t>
            </a:r>
            <a:r>
              <a:rPr lang="en-US" dirty="0"/>
              <a:t>https://pbr-book.org/</a:t>
            </a:r>
            <a:r>
              <a:rPr lang="ru-RU" dirty="0"/>
              <a:t>)</a:t>
            </a:r>
          </a:p>
          <a:p>
            <a:r>
              <a:rPr lang="ru-RU" dirty="0"/>
              <a:t>Френсис Хилл. «</a:t>
            </a:r>
            <a:r>
              <a:rPr lang="en-US" dirty="0"/>
              <a:t>OpenGL. </a:t>
            </a:r>
            <a:r>
              <a:rPr lang="ru-RU" dirty="0"/>
              <a:t>Программирование компьютерной графики»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103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Обратная трассировка лучей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В действительности используется </a:t>
            </a:r>
            <a:r>
              <a:rPr lang="ru-RU" b="1">
                <a:solidFill>
                  <a:schemeClr val="hlink"/>
                </a:solidFill>
              </a:rPr>
              <a:t>обратная трассировка лучей</a:t>
            </a:r>
          </a:p>
          <a:p>
            <a:pPr lvl="1" eaLnBrk="1" hangingPunct="1"/>
            <a:r>
              <a:rPr lang="ru-RU"/>
              <a:t>Нас интересуют не все лучи сцены, а только те, что попадают в глаз, через плоскость экрана</a:t>
            </a:r>
          </a:p>
          <a:p>
            <a:pPr lvl="1" eaLnBrk="1" hangingPunct="1"/>
            <a:r>
              <a:rPr lang="ru-RU"/>
              <a:t>Прослеживается путь лучей, проходящих из глаза наблюдателя через каждый пиксель экрана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5519739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1" name="Freeform 3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2674938" y="214314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8" name="Freeform 10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299" name="Oval 11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2" name="Oval 15"/>
          <p:cNvSpPr>
            <a:spLocks noChangeArrowheads="1"/>
          </p:cNvSpPr>
          <p:nvPr/>
        </p:nvSpPr>
        <p:spPr bwMode="auto">
          <a:xfrm>
            <a:off x="5880101" y="4148139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303" name="Freeform 16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304" name="Text Box 17"/>
          <p:cNvSpPr txBox="1">
            <a:spLocks noChangeArrowheads="1"/>
          </p:cNvSpPr>
          <p:nvPr/>
        </p:nvSpPr>
        <p:spPr bwMode="auto">
          <a:xfrm>
            <a:off x="7896226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152400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Вычисляется путь луча, проходящего через заданный пиксель экрана до ближайшей поверхности. Затем из точки пересечения испускаются вторичные лучи – отраженный и преломленный и т.д.</a:t>
            </a:r>
          </a:p>
        </p:txBody>
      </p:sp>
      <p:sp>
        <p:nvSpPr>
          <p:cNvPr id="12306" name="Oval 19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9" name="AutoShape 14"/>
          <p:cNvSpPr>
            <a:spLocks noChangeArrowheads="1"/>
          </p:cNvSpPr>
          <p:nvPr/>
        </p:nvSpPr>
        <p:spPr bwMode="auto">
          <a:xfrm>
            <a:off x="9696450" y="2492376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34" name="Text Box 26"/>
          <p:cNvSpPr txBox="1">
            <a:spLocks noChangeArrowheads="1"/>
          </p:cNvSpPr>
          <p:nvPr/>
        </p:nvSpPr>
        <p:spPr bwMode="auto">
          <a:xfrm>
            <a:off x="1524001" y="6032500"/>
            <a:ext cx="92360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При достижении определенной глубины процесс трассировки заканчивается.</a:t>
            </a:r>
          </a:p>
          <a:p>
            <a:r>
              <a:rPr lang="ru-RU" sz="1600"/>
              <a:t>Начиная с конечной точки луча рассчитывается цвет и интенсивность лучей в точках столкновения.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20" grpId="0" animBg="1"/>
      <p:bldP spid="17421" grpId="0" animBg="1"/>
      <p:bldP spid="17426" grpId="0"/>
      <p:bldP spid="17428" grpId="0" animBg="1"/>
      <p:bldP spid="17429" grpId="0" animBg="1"/>
      <p:bldP spid="174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484feb55f3f1c2a505f1ac87673c8aaefbd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1482</TotalTime>
  <Words>4405</Words>
  <Application>Microsoft Office PowerPoint</Application>
  <PresentationFormat>Широкоэкранный</PresentationFormat>
  <Paragraphs>512</Paragraphs>
  <Slides>70</Slides>
  <Notes>2</Notes>
  <HiddenSlides>9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79" baseType="lpstr">
      <vt:lpstr>Aptos</vt:lpstr>
      <vt:lpstr>Aptos Display</vt:lpstr>
      <vt:lpstr>Arial</vt:lpstr>
      <vt:lpstr>Calibri</vt:lpstr>
      <vt:lpstr>Cambria Math</vt:lpstr>
      <vt:lpstr>Consolas</vt:lpstr>
      <vt:lpstr>Times New Roman</vt:lpstr>
      <vt:lpstr>Тема Office</vt:lpstr>
      <vt:lpstr>Equation</vt:lpstr>
      <vt:lpstr>Трассировка лучей</vt:lpstr>
      <vt:lpstr>Достоинства и недостатки рендеринга, используемого в OpenGL</vt:lpstr>
      <vt:lpstr>Недостатки</vt:lpstr>
      <vt:lpstr>Презентация PowerPoint</vt:lpstr>
      <vt:lpstr>Принцип трассировки лучей</vt:lpstr>
      <vt:lpstr>Принцип трассировки лучей</vt:lpstr>
      <vt:lpstr>Оптический процесс прохождения лучей через сцену</vt:lpstr>
      <vt:lpstr>Обратная трассировка лучей</vt:lpstr>
      <vt:lpstr>Оптический процесс прохождения лучей через сцену</vt:lpstr>
      <vt:lpstr>Достоинства</vt:lpstr>
      <vt:lpstr>Моделирование оптических эффектов</vt:lpstr>
      <vt:lpstr>Ray-casting</vt:lpstr>
      <vt:lpstr>Принцип работы Ray Casting-а</vt:lpstr>
      <vt:lpstr>Производительность</vt:lpstr>
      <vt:lpstr>Подверженность алиасингу</vt:lpstr>
      <vt:lpstr>Beam tracing</vt:lpstr>
      <vt:lpstr>Cone tracing</vt:lpstr>
      <vt:lpstr>Distributed ray tracing</vt:lpstr>
      <vt:lpstr>Distributed Ray tracing</vt:lpstr>
      <vt:lpstr>Простой трассировщик лучей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Трассировка базовых геометрических примитивов</vt:lpstr>
      <vt:lpstr>Параметрическое уравнение луча</vt:lpstr>
      <vt:lpstr>Уравнение плоскости</vt:lpstr>
      <vt:lpstr>Пересечение луча с плоскостью</vt:lpstr>
      <vt:lpstr>Презентация PowerPoint</vt:lpstr>
      <vt:lpstr>Презентация PowerPoint</vt:lpstr>
      <vt:lpstr>Результат</vt:lpstr>
      <vt:lpstr>Пересечение луча с базовой сферой</vt:lpstr>
      <vt:lpstr>Пересечение луча с базовой сферой (продолжение)</vt:lpstr>
      <vt:lpstr>Нормаль базовой сферы</vt:lpstr>
      <vt:lpstr>Пересечение с произвольной сферой</vt:lpstr>
      <vt:lpstr>Презентация PowerPoint</vt:lpstr>
      <vt:lpstr>Презентация PowerPoint</vt:lpstr>
      <vt:lpstr>Результат</vt:lpstr>
      <vt:lpstr>Пересечение луча с базовым коническим цилиндром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Результат</vt:lpstr>
      <vt:lpstr>Пересечение луча с произвольно трансформированным объектом</vt:lpstr>
      <vt:lpstr>Преимущества данного способа</vt:lpstr>
      <vt:lpstr>Пересечение луча с полигональными сетками</vt:lpstr>
      <vt:lpstr>Пересечение луча с треугольником</vt:lpstr>
      <vt:lpstr>Нахождение точки пересечения луча с плоскостью треугольника</vt:lpstr>
      <vt:lpstr>Определение принадлежности точки внутренней области треугольника</vt:lpstr>
      <vt:lpstr>Интерполяция атрибутов вершин</vt:lpstr>
      <vt:lpstr>Интерполяция атрибутов вершин</vt:lpstr>
      <vt:lpstr>Результат</vt:lpstr>
      <vt:lpstr>Расчет освещения</vt:lpstr>
      <vt:lpstr>Расчет прямого освещения</vt:lpstr>
      <vt:lpstr>Пример вычисления диффузной составляющей отраженного света</vt:lpstr>
      <vt:lpstr>Отбрасывание теней</vt:lpstr>
      <vt:lpstr>Определение затененности точки</vt:lpstr>
      <vt:lpstr>Презентация PowerPoint</vt:lpstr>
      <vt:lpstr>Глобальная освещеность (Global Illumination)</vt:lpstr>
      <vt:lpstr>Direct Illumination и Global Illumination</vt:lpstr>
      <vt:lpstr>Уравнение рендеринга (Rendering Equation)</vt:lpstr>
      <vt:lpstr>Алгоритмы, учитывающие глобальное освещение</vt:lpstr>
      <vt:lpstr>Radiocity</vt:lpstr>
      <vt:lpstr>Принцип действия Radiocity</vt:lpstr>
      <vt:lpstr>Photon mapping</vt:lpstr>
      <vt:lpstr> Ambient occlusion</vt:lpstr>
      <vt:lpstr>Демонстрация Ambient Occlusion</vt:lpstr>
      <vt:lpstr>Ссылки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43</cp:revision>
  <dcterms:created xsi:type="dcterms:W3CDTF">2006-12-20T21:30:55Z</dcterms:created>
  <dcterms:modified xsi:type="dcterms:W3CDTF">2024-05-09T07:10:13Z</dcterms:modified>
</cp:coreProperties>
</file>